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74" r:id="rId5"/>
    <p:sldId id="268" r:id="rId6"/>
    <p:sldId id="269" r:id="rId7"/>
    <p:sldId id="259" r:id="rId8"/>
    <p:sldId id="260" r:id="rId9"/>
    <p:sldId id="263" r:id="rId10"/>
    <p:sldId id="264" r:id="rId11"/>
    <p:sldId id="276" r:id="rId12"/>
    <p:sldId id="277" r:id="rId13"/>
    <p:sldId id="278" r:id="rId14"/>
    <p:sldId id="270" r:id="rId15"/>
    <p:sldId id="265" r:id="rId16"/>
    <p:sldId id="271" r:id="rId17"/>
    <p:sldId id="279" r:id="rId18"/>
    <p:sldId id="275"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BD69C-7EA6-154B-8E3C-0C162259E007}" type="datetimeFigureOut">
              <a:rPr lang="en-US" smtClean="0"/>
              <a:t>9/22/2017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FC522-3CA9-FD4D-B229-9583D6503CB7}" type="slidenum">
              <a:rPr lang="en-US" smtClean="0"/>
              <a:t>‹#›</a:t>
            </a:fld>
            <a:endParaRPr lang="en-US"/>
          </a:p>
        </p:txBody>
      </p:sp>
    </p:spTree>
    <p:extLst>
      <p:ext uri="{BB962C8B-B14F-4D97-AF65-F5344CB8AC3E}">
        <p14:creationId xmlns:p14="http://schemas.microsoft.com/office/powerpoint/2010/main" val="483137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9064C4C-5A32-45B1-A9ED-9C33E661A2EF}" type="slidenum">
              <a:rPr lang="en-GB"/>
              <a:pPr/>
              <a:t>2</a:t>
            </a:fld>
            <a:endParaRPr lang="en-GB"/>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GB" smtClean="0"/>
          </a:p>
        </p:txBody>
      </p:sp>
    </p:spTree>
    <p:extLst>
      <p:ext uri="{BB962C8B-B14F-4D97-AF65-F5344CB8AC3E}">
        <p14:creationId xmlns:p14="http://schemas.microsoft.com/office/powerpoint/2010/main" val="116710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E8DADD-0F46-4E12-83D3-DC39FDD006F5}" type="slidenum">
              <a:rPr lang="en-GB" sz="1200">
                <a:latin typeface="Calibri" pitchFamily="34" charset="0"/>
              </a:rPr>
              <a:pPr algn="r"/>
              <a:t>3</a:t>
            </a:fld>
            <a:endParaRPr lang="en-GB" sz="1200">
              <a:latin typeface="Calibri" pitchFamily="34" charset="0"/>
            </a:endParaRPr>
          </a:p>
        </p:txBody>
      </p:sp>
      <p:sp>
        <p:nvSpPr>
          <p:cNvPr id="24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dirty="0" smtClean="0"/>
              <a:t>We usually think about 3 components</a:t>
            </a:r>
            <a:r>
              <a:rPr lang="en-GB" baseline="0" dirty="0" smtClean="0"/>
              <a:t> to a POA – conversation, recording and use of </a:t>
            </a:r>
            <a:r>
              <a:rPr lang="en-GB" baseline="0" dirty="0" err="1" smtClean="0"/>
              <a:t>informattion</a:t>
            </a:r>
            <a:r>
              <a:rPr lang="en-GB" baseline="0" dirty="0" smtClean="0"/>
              <a:t>.  Here we are going to focus on frontline practice.  However, it should be noted that there is a need for a feedback loop between practice and information use </a:t>
            </a:r>
            <a:endParaRPr lang="en-GB" dirty="0" smtClean="0"/>
          </a:p>
        </p:txBody>
      </p:sp>
    </p:spTree>
    <p:extLst>
      <p:ext uri="{BB962C8B-B14F-4D97-AF65-F5344CB8AC3E}">
        <p14:creationId xmlns:p14="http://schemas.microsoft.com/office/powerpoint/2010/main" val="245913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 </a:t>
            </a:r>
          </a:p>
          <a:p>
            <a:r>
              <a:rPr lang="en-GB" dirty="0" smtClean="0"/>
              <a:t>The main focus to date has</a:t>
            </a:r>
            <a:r>
              <a:rPr lang="en-GB" baseline="0" dirty="0" smtClean="0"/>
              <a:t> been </a:t>
            </a:r>
            <a:r>
              <a:rPr lang="en-GB" dirty="0" smtClean="0"/>
              <a:t>on eliciting the resident’s view and the desired outcomes – or possibly finding a substitute for conversation </a:t>
            </a:r>
            <a:r>
              <a:rPr lang="en-GB" baseline="0" dirty="0" smtClean="0"/>
              <a:t>– This has been at the expense of looking at this process of negotiation and the complexity involved, or recording outcomes… or indeed working towards outcomes and the challenges staff experience on the ground….</a:t>
            </a:r>
          </a:p>
          <a:p>
            <a:r>
              <a:rPr lang="en-GB" dirty="0" smtClean="0"/>
              <a:t>Work was opportunity to explore this</a:t>
            </a:r>
            <a:endParaRPr lang="en-GB" dirty="0"/>
          </a:p>
        </p:txBody>
      </p:sp>
      <p:sp>
        <p:nvSpPr>
          <p:cNvPr id="4" name="Slide Number Placeholder 3"/>
          <p:cNvSpPr>
            <a:spLocks noGrp="1"/>
          </p:cNvSpPr>
          <p:nvPr>
            <p:ph type="sldNum" sz="quarter" idx="10"/>
          </p:nvPr>
        </p:nvSpPr>
        <p:spPr/>
        <p:txBody>
          <a:bodyPr/>
          <a:lstStyle/>
          <a:p>
            <a:pPr>
              <a:defRPr/>
            </a:pPr>
            <a:fld id="{60EB0F26-B31F-44AD-B0CB-154B22BDDE14}" type="slidenum">
              <a:rPr lang="en-GB" altLang="en-US" smtClean="0"/>
              <a:pPr>
                <a:defRPr/>
              </a:pPr>
              <a:t>6</a:t>
            </a:fld>
            <a:endParaRPr lang="en-GB" altLang="en-US"/>
          </a:p>
        </p:txBody>
      </p:sp>
    </p:spTree>
    <p:extLst>
      <p:ext uri="{BB962C8B-B14F-4D97-AF65-F5344CB8AC3E}">
        <p14:creationId xmlns:p14="http://schemas.microsoft.com/office/powerpoint/2010/main" val="198322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what matters may include being attentive to life stories, proxy accounts, records and more embodied ways of signifying. </a:t>
            </a:r>
            <a:endParaRPr lang="en-GB" dirty="0" smtClean="0"/>
          </a:p>
          <a:p>
            <a:r>
              <a:rPr lang="en-GB" dirty="0" smtClean="0"/>
              <a:t>From verbal</a:t>
            </a:r>
            <a:r>
              <a:rPr lang="en-GB" baseline="0" dirty="0" smtClean="0"/>
              <a:t> (e.g. Jim) to non-verbal</a:t>
            </a:r>
            <a:endParaRPr lang="en-GB" dirty="0"/>
          </a:p>
          <a:p>
            <a:r>
              <a:rPr lang="en-GB" dirty="0"/>
              <a:t>Honesty trust integrity added by staff ….</a:t>
            </a:r>
          </a:p>
          <a:p>
            <a:r>
              <a:rPr lang="en-GB" dirty="0"/>
              <a:t>We always use different channels –just a case of adjusting the mix – </a:t>
            </a:r>
          </a:p>
          <a:p>
            <a:endParaRPr lang="en-GB" dirty="0"/>
          </a:p>
          <a:p>
            <a:r>
              <a:rPr lang="en-GB" dirty="0"/>
              <a:t>Use this with staff to support thinking</a:t>
            </a:r>
            <a:r>
              <a:rPr lang="en-GB" baseline="0" dirty="0"/>
              <a:t> about key sources of information relied on at present</a:t>
            </a:r>
            <a:r>
              <a:rPr lang="en-GB" baseline="0" dirty="0" smtClean="0"/>
              <a:t>….</a:t>
            </a:r>
            <a:endParaRPr lang="en-GB" baseline="0" dirty="0"/>
          </a:p>
          <a:p>
            <a:r>
              <a:rPr lang="en-GB" dirty="0"/>
              <a:t>Does everybody know these things? What would happen if you weren’t there</a:t>
            </a:r>
            <a:r>
              <a:rPr lang="en-GB" dirty="0" smtClean="0"/>
              <a:t>? Who else neds</a:t>
            </a:r>
            <a:r>
              <a:rPr lang="en-GB" baseline="0" dirty="0" smtClean="0"/>
              <a:t> to know? </a:t>
            </a:r>
            <a:endParaRPr lang="en-GB" dirty="0"/>
          </a:p>
        </p:txBody>
      </p:sp>
      <p:sp>
        <p:nvSpPr>
          <p:cNvPr id="4" name="Slide Number Placeholder 3"/>
          <p:cNvSpPr>
            <a:spLocks noGrp="1"/>
          </p:cNvSpPr>
          <p:nvPr>
            <p:ph type="sldNum" sz="quarter" idx="10"/>
          </p:nvPr>
        </p:nvSpPr>
        <p:spPr/>
        <p:txBody>
          <a:bodyPr/>
          <a:lstStyle/>
          <a:p>
            <a:pPr>
              <a:defRPr/>
            </a:pPr>
            <a:fld id="{60EB0F26-B31F-44AD-B0CB-154B22BDDE14}" type="slidenum">
              <a:rPr lang="en-GB" altLang="en-US" smtClean="0"/>
              <a:pPr>
                <a:defRPr/>
              </a:pPr>
              <a:t>7</a:t>
            </a:fld>
            <a:endParaRPr lang="en-GB" altLang="en-US"/>
          </a:p>
        </p:txBody>
      </p:sp>
    </p:spTree>
    <p:extLst>
      <p:ext uri="{BB962C8B-B14F-4D97-AF65-F5344CB8AC3E}">
        <p14:creationId xmlns:p14="http://schemas.microsoft.com/office/powerpoint/2010/main" val="369204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a couple</a:t>
            </a:r>
          </a:p>
        </p:txBody>
      </p:sp>
      <p:sp>
        <p:nvSpPr>
          <p:cNvPr id="4" name="Slide Number Placeholder 3"/>
          <p:cNvSpPr>
            <a:spLocks noGrp="1"/>
          </p:cNvSpPr>
          <p:nvPr>
            <p:ph type="sldNum" sz="quarter" idx="10"/>
          </p:nvPr>
        </p:nvSpPr>
        <p:spPr/>
        <p:txBody>
          <a:bodyPr/>
          <a:lstStyle/>
          <a:p>
            <a:pPr>
              <a:defRPr/>
            </a:pPr>
            <a:fld id="{60EB0F26-B31F-44AD-B0CB-154B22BDDE14}" type="slidenum">
              <a:rPr lang="en-GB" altLang="en-US" smtClean="0"/>
              <a:pPr>
                <a:defRPr/>
              </a:pPr>
              <a:t>8</a:t>
            </a:fld>
            <a:endParaRPr lang="en-GB" altLang="en-US"/>
          </a:p>
        </p:txBody>
      </p:sp>
    </p:spTree>
    <p:extLst>
      <p:ext uri="{BB962C8B-B14F-4D97-AF65-F5344CB8AC3E}">
        <p14:creationId xmlns:p14="http://schemas.microsoft.com/office/powerpoint/2010/main" val="8154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GB" sz="1100" dirty="0"/>
              <a:t>The importance of recording, both in outcomes focused practice and more broadly, is increasingly being recognised. Recording is not some benign, inconsequential process – it plays an active role in constructing the </a:t>
            </a:r>
            <a:r>
              <a:rPr lang="en-GB" sz="1100" dirty="0" smtClean="0"/>
              <a:t>identity of the person </a:t>
            </a:r>
            <a:r>
              <a:rPr lang="en-GB" sz="1100" dirty="0"/>
              <a:t>using a service. Some accounts or storylines are privileged over others. The power of the written word in practice is seldom examined. </a:t>
            </a:r>
          </a:p>
          <a:p>
            <a:pPr>
              <a:defRPr/>
            </a:pPr>
            <a:r>
              <a:rPr lang="en-GB" sz="1100" dirty="0"/>
              <a:t>Recognising this power opens up possibilities for using documentation – or writing purposefully, strategically, or as a form of resistance, within the spaces provided.</a:t>
            </a:r>
          </a:p>
          <a:p>
            <a:pPr>
              <a:defRPr/>
            </a:pPr>
            <a:r>
              <a:rPr lang="en-GB" sz="1100" dirty="0"/>
              <a:t>There are a number of things to look out for in outcomes focused assessment and review documentation:</a:t>
            </a:r>
          </a:p>
          <a:p>
            <a:pPr>
              <a:defRPr/>
            </a:pPr>
            <a:r>
              <a:rPr lang="en-GB" sz="1100" dirty="0"/>
              <a:t>Findings are emerging from Meaningful and Measurable project – [pretty much read from the slide, but stressing]:</a:t>
            </a:r>
          </a:p>
          <a:p>
            <a:pPr>
              <a:defRPr/>
            </a:pPr>
            <a:r>
              <a:rPr lang="en-GB" sz="1100" dirty="0"/>
              <a:t>That a personal outcomes approach is not all about services – it is about everyone’s contribution to achieving outcomes – and looking at the role of services within this;</a:t>
            </a:r>
          </a:p>
          <a:p>
            <a:pPr>
              <a:defRPr/>
            </a:pPr>
            <a:r>
              <a:rPr lang="en-GB" sz="1100" dirty="0"/>
              <a:t>And moving beyond the broad, the high level, the generic – the standardised – to the specific, the particular, the personal - and the specificity of the detail as to how this might be / is being  supported</a:t>
            </a:r>
          </a:p>
          <a:p>
            <a:pPr>
              <a:defRPr/>
            </a:pPr>
            <a:r>
              <a:rPr lang="en-US" sz="1200" kern="1200" dirty="0" smtClean="0">
                <a:solidFill>
                  <a:schemeClr val="tx1"/>
                </a:solidFill>
                <a:effectLst/>
                <a:latin typeface="+mn-lt"/>
                <a:ea typeface="MS PGothic" panose="020B0600070205080204" pitchFamily="34" charset="-128"/>
                <a:cs typeface="MS PGothic" charset="0"/>
              </a:rPr>
              <a:t>We (Me and Emma) now recognise </a:t>
            </a:r>
            <a:r>
              <a:rPr lang="en-US" sz="1200" kern="1200" dirty="0">
                <a:solidFill>
                  <a:schemeClr val="tx1"/>
                </a:solidFill>
                <a:effectLst/>
                <a:latin typeface="+mn-lt"/>
                <a:ea typeface="MS PGothic" panose="020B0600070205080204" pitchFamily="34" charset="-128"/>
                <a:cs typeface="MS PGothic" charset="0"/>
              </a:rPr>
              <a:t>some significant limitations to </a:t>
            </a:r>
            <a:r>
              <a:rPr lang="en-US" sz="1200" kern="1200" dirty="0" smtClean="0">
                <a:solidFill>
                  <a:schemeClr val="tx1"/>
                </a:solidFill>
                <a:effectLst/>
                <a:latin typeface="+mn-lt"/>
                <a:ea typeface="MS PGothic" panose="020B0600070205080204" pitchFamily="34" charset="-128"/>
                <a:cs typeface="MS PGothic" charset="0"/>
              </a:rPr>
              <a:t>the recording </a:t>
            </a:r>
            <a:r>
              <a:rPr lang="en-US" sz="1200" kern="1200" dirty="0">
                <a:solidFill>
                  <a:schemeClr val="tx1"/>
                </a:solidFill>
                <a:effectLst/>
                <a:latin typeface="+mn-lt"/>
                <a:ea typeface="MS PGothic" panose="020B0600070205080204" pitchFamily="34" charset="-128"/>
                <a:cs typeface="MS PGothic" charset="0"/>
              </a:rPr>
              <a:t>guide, in that the examples do not adequately account for the past, present and future horizons of the individuals involved.  However, the criteria themselves have been agreed by multiple agencies and work is continuing to promote the criteria, with negotiations currently underway with the </a:t>
            </a:r>
            <a:r>
              <a:rPr lang="en-US" sz="1200" kern="1200" dirty="0" smtClean="0">
                <a:solidFill>
                  <a:schemeClr val="tx1"/>
                </a:solidFill>
                <a:effectLst/>
                <a:latin typeface="+mn-lt"/>
                <a:ea typeface="MS PGothic" panose="020B0600070205080204" pitchFamily="34" charset="-128"/>
                <a:cs typeface="MS PGothic" charset="0"/>
              </a:rPr>
              <a:t>care inspectorate to </a:t>
            </a:r>
            <a:r>
              <a:rPr lang="en-US" sz="1200" kern="1200" dirty="0">
                <a:solidFill>
                  <a:schemeClr val="tx1"/>
                </a:solidFill>
                <a:effectLst/>
                <a:latin typeface="+mn-lt"/>
                <a:ea typeface="MS PGothic" panose="020B0600070205080204" pitchFamily="34" charset="-128"/>
                <a:cs typeface="MS PGothic" charset="0"/>
              </a:rPr>
              <a:t>promote the criteria through their inspection processes. </a:t>
            </a:r>
            <a:endParaRPr lang="en-GB" sz="1100"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ill Sans MT" charset="0"/>
                <a:ea typeface="MS PGothic" panose="020B0600070205080204" pitchFamily="34" charset="-128"/>
              </a:defRPr>
            </a:lvl1pPr>
            <a:lvl2pPr marL="742950" indent="-285750">
              <a:defRPr>
                <a:solidFill>
                  <a:schemeClr val="tx1"/>
                </a:solidFill>
                <a:latin typeface="Gill Sans MT" charset="0"/>
                <a:ea typeface="MS PGothic" panose="020B0600070205080204" pitchFamily="34" charset="-128"/>
              </a:defRPr>
            </a:lvl2pPr>
            <a:lvl3pPr marL="1143000" indent="-228600">
              <a:defRPr>
                <a:solidFill>
                  <a:schemeClr val="tx1"/>
                </a:solidFill>
                <a:latin typeface="Gill Sans MT" charset="0"/>
                <a:ea typeface="MS PGothic" panose="020B0600070205080204" pitchFamily="34" charset="-128"/>
              </a:defRPr>
            </a:lvl3pPr>
            <a:lvl4pPr marL="1600200" indent="-228600">
              <a:defRPr>
                <a:solidFill>
                  <a:schemeClr val="tx1"/>
                </a:solidFill>
                <a:latin typeface="Gill Sans MT" charset="0"/>
                <a:ea typeface="MS PGothic" panose="020B0600070205080204" pitchFamily="34" charset="-128"/>
              </a:defRPr>
            </a:lvl4pPr>
            <a:lvl5pPr marL="2057400" indent="-228600">
              <a:defRPr>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9pPr>
          </a:lstStyle>
          <a:p>
            <a:fld id="{B06BCE59-8AC7-4790-954E-BACA76FB2757}"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282160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ill Sans MT" charset="0"/>
                <a:ea typeface="MS PGothic" panose="020B0600070205080204" pitchFamily="34" charset="-128"/>
              </a:defRPr>
            </a:lvl1pPr>
            <a:lvl2pPr marL="742950" indent="-285750">
              <a:defRPr>
                <a:solidFill>
                  <a:schemeClr val="tx1"/>
                </a:solidFill>
                <a:latin typeface="Gill Sans MT" charset="0"/>
                <a:ea typeface="MS PGothic" panose="020B0600070205080204" pitchFamily="34" charset="-128"/>
              </a:defRPr>
            </a:lvl2pPr>
            <a:lvl3pPr marL="1143000" indent="-228600">
              <a:defRPr>
                <a:solidFill>
                  <a:schemeClr val="tx1"/>
                </a:solidFill>
                <a:latin typeface="Gill Sans MT" charset="0"/>
                <a:ea typeface="MS PGothic" panose="020B0600070205080204" pitchFamily="34" charset="-128"/>
              </a:defRPr>
            </a:lvl3pPr>
            <a:lvl4pPr marL="1600200" indent="-228600">
              <a:defRPr>
                <a:solidFill>
                  <a:schemeClr val="tx1"/>
                </a:solidFill>
                <a:latin typeface="Gill Sans MT" charset="0"/>
                <a:ea typeface="MS PGothic" panose="020B0600070205080204" pitchFamily="34" charset="-128"/>
              </a:defRPr>
            </a:lvl4pPr>
            <a:lvl5pPr marL="2057400" indent="-228600">
              <a:defRPr>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charset="0"/>
                <a:ea typeface="MS PGothic" panose="020B0600070205080204" pitchFamily="34" charset="-128"/>
              </a:defRPr>
            </a:lvl9pPr>
          </a:lstStyle>
          <a:p>
            <a:fld id="{EDA897FC-F1A2-4954-A11C-B68A423870F9}" type="slidenum">
              <a:rPr lang="en-GB" altLang="en-US" smtClean="0">
                <a:latin typeface="Calibri" panose="020F0502020204030204" pitchFamily="34" charset="0"/>
              </a:rPr>
              <a:pPr/>
              <a:t>19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05922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5512B6C-7112-0145-9E44-BC438955AB1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349129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5512B6C-7112-0145-9E44-BC438955AB1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273774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5512B6C-7112-0145-9E44-BC438955AB1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283080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5512B6C-7112-0145-9E44-BC438955AB1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115733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5512B6C-7112-0145-9E44-BC438955AB1B}"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296036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5512B6C-7112-0145-9E44-BC438955AB1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326613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5512B6C-7112-0145-9E44-BC438955AB1B}"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120515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5512B6C-7112-0145-9E44-BC438955AB1B}"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40451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12B6C-7112-0145-9E44-BC438955AB1B}"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258702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5512B6C-7112-0145-9E44-BC438955AB1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17731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5512B6C-7112-0145-9E44-BC438955AB1B}"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9B699-AB5E-6D49-8061-BCCD0DB0D146}" type="slidenum">
              <a:rPr lang="en-US" smtClean="0"/>
              <a:t>‹#›</a:t>
            </a:fld>
            <a:endParaRPr lang="en-US"/>
          </a:p>
        </p:txBody>
      </p:sp>
    </p:spTree>
    <p:extLst>
      <p:ext uri="{BB962C8B-B14F-4D97-AF65-F5344CB8AC3E}">
        <p14:creationId xmlns:p14="http://schemas.microsoft.com/office/powerpoint/2010/main" val="365874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12B6C-7112-0145-9E44-BC438955AB1B}"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9B699-AB5E-6D49-8061-BCCD0DB0D146}" type="slidenum">
              <a:rPr lang="en-US" smtClean="0"/>
              <a:t>‹#›</a:t>
            </a:fld>
            <a:endParaRPr lang="en-US"/>
          </a:p>
        </p:txBody>
      </p:sp>
    </p:spTree>
    <p:extLst>
      <p:ext uri="{BB962C8B-B14F-4D97-AF65-F5344CB8AC3E}">
        <p14:creationId xmlns:p14="http://schemas.microsoft.com/office/powerpoint/2010/main" val="266856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ersonaloutcomescollaboration.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e.miller@strath.ac.uk" TargetMode="Externa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53" y="2130425"/>
            <a:ext cx="8467519" cy="1470025"/>
          </a:xfrm>
        </p:spPr>
        <p:txBody>
          <a:bodyPr>
            <a:normAutofit fontScale="90000"/>
          </a:bodyPr>
          <a:lstStyle/>
          <a:p>
            <a:r>
              <a:rPr lang="en-US" dirty="0" smtClean="0">
                <a:solidFill>
                  <a:srgbClr val="FF0000"/>
                </a:solidFill>
              </a:rPr>
              <a:t>Meaningful and measurable personal outcomes : SWS SDS Group 7.9.17</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chemeClr val="accent3">
                    <a:lumMod val="75000"/>
                  </a:schemeClr>
                </a:solidFill>
              </a:rPr>
              <a:t>Emma Miller Consultancy</a:t>
            </a:r>
          </a:p>
          <a:p>
            <a:r>
              <a:rPr lang="en-US" dirty="0" smtClean="0">
                <a:solidFill>
                  <a:schemeClr val="accent3">
                    <a:lumMod val="75000"/>
                  </a:schemeClr>
                </a:solidFill>
              </a:rPr>
              <a:t>Also University of </a:t>
            </a:r>
            <a:r>
              <a:rPr lang="en-US" dirty="0" err="1" smtClean="0">
                <a:solidFill>
                  <a:schemeClr val="accent3">
                    <a:lumMod val="75000"/>
                  </a:schemeClr>
                </a:solidFill>
              </a:rPr>
              <a:t>Strathclyde</a:t>
            </a:r>
            <a:r>
              <a:rPr lang="en-US" dirty="0" smtClean="0">
                <a:solidFill>
                  <a:schemeClr val="accent3">
                    <a:lumMod val="75000"/>
                  </a:schemeClr>
                </a:solidFill>
              </a:rPr>
              <a:t>  </a:t>
            </a:r>
            <a:endParaRPr lang="en-US" dirty="0">
              <a:solidFill>
                <a:schemeClr val="accent3">
                  <a:lumMod val="75000"/>
                </a:schemeClr>
              </a:solidFill>
            </a:endParaRPr>
          </a:p>
        </p:txBody>
      </p:sp>
    </p:spTree>
    <p:extLst>
      <p:ext uri="{BB962C8B-B14F-4D97-AF65-F5344CB8AC3E}">
        <p14:creationId xmlns:p14="http://schemas.microsoft.com/office/powerpoint/2010/main" val="97185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Writing outcomes: It doesn’t need to be complicated </a:t>
            </a:r>
            <a:endParaRPr lang="en-US" sz="28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During an early meeting in the </a:t>
            </a:r>
            <a:r>
              <a:rPr lang="en-US" dirty="0" err="1"/>
              <a:t>reablement</a:t>
            </a:r>
            <a:r>
              <a:rPr lang="en-US" dirty="0"/>
              <a:t> office, one of the care </a:t>
            </a:r>
            <a:r>
              <a:rPr lang="en-US" dirty="0" smtClean="0"/>
              <a:t>Coordinators identified </a:t>
            </a:r>
            <a:r>
              <a:rPr lang="en-US" dirty="0"/>
              <a:t>that </a:t>
            </a:r>
            <a:r>
              <a:rPr lang="en-US" dirty="0" smtClean="0"/>
              <a:t>she </a:t>
            </a:r>
            <a:r>
              <a:rPr lang="en-US" dirty="0"/>
              <a:t>still felt unsure about what was required in relation to </a:t>
            </a:r>
            <a:r>
              <a:rPr lang="en-US" dirty="0" smtClean="0"/>
              <a:t>recording </a:t>
            </a:r>
            <a:r>
              <a:rPr lang="en-US" dirty="0"/>
              <a:t>outcomes. She asked the </a:t>
            </a:r>
            <a:r>
              <a:rPr lang="en-US" dirty="0" smtClean="0"/>
              <a:t>service </a:t>
            </a:r>
            <a:r>
              <a:rPr lang="en-US" dirty="0"/>
              <a:t>manager whether the following was acceptable: </a:t>
            </a:r>
          </a:p>
          <a:p>
            <a:r>
              <a:rPr lang="en-US" dirty="0"/>
              <a:t>Joan wants to be able </a:t>
            </a:r>
            <a:r>
              <a:rPr lang="en-US" dirty="0" smtClean="0"/>
              <a:t>to [independently] </a:t>
            </a:r>
            <a:r>
              <a:rPr lang="en-US" dirty="0"/>
              <a:t>do her own shopping in </a:t>
            </a:r>
            <a:r>
              <a:rPr lang="en-US" dirty="0" err="1"/>
              <a:t>Morrisons</a:t>
            </a:r>
            <a:r>
              <a:rPr lang="en-US" dirty="0"/>
              <a:t> on Saturdays again</a:t>
            </a:r>
          </a:p>
          <a:p>
            <a:pPr marL="0" indent="0">
              <a:buNone/>
            </a:pPr>
            <a:r>
              <a:rPr lang="en-US" dirty="0"/>
              <a:t>The service manager confirmed that this was a personal outcome and reported that the care </a:t>
            </a:r>
            <a:r>
              <a:rPr lang="en-US" dirty="0" smtClean="0"/>
              <a:t>coordinator was </a:t>
            </a:r>
            <a:r>
              <a:rPr lang="en-US" dirty="0"/>
              <a:t>relieved that </a:t>
            </a:r>
            <a:r>
              <a:rPr lang="en-US" dirty="0" smtClean="0"/>
              <a:t>it did </a:t>
            </a:r>
            <a:r>
              <a:rPr lang="en-US" dirty="0"/>
              <a:t>not need to be complicated or </a:t>
            </a:r>
            <a:r>
              <a:rPr lang="en-US" dirty="0" err="1"/>
              <a:t>jargonised</a:t>
            </a:r>
            <a:r>
              <a:rPr lang="en-US" dirty="0"/>
              <a:t>. </a:t>
            </a:r>
          </a:p>
          <a:p>
            <a:endParaRPr lang="en-US" dirty="0"/>
          </a:p>
        </p:txBody>
      </p:sp>
      <p:sp>
        <p:nvSpPr>
          <p:cNvPr id="4" name="TextBox 3"/>
          <p:cNvSpPr txBox="1"/>
          <p:nvPr/>
        </p:nvSpPr>
        <p:spPr>
          <a:xfrm>
            <a:off x="1141275" y="6294360"/>
            <a:ext cx="7804844" cy="369332"/>
          </a:xfrm>
          <a:prstGeom prst="rect">
            <a:avLst/>
          </a:prstGeom>
          <a:noFill/>
        </p:spPr>
        <p:txBody>
          <a:bodyPr wrap="square" rtlCol="0">
            <a:spAutoFit/>
          </a:bodyPr>
          <a:lstStyle/>
          <a:p>
            <a:r>
              <a:rPr lang="en-US" b="1" dirty="0" err="1" smtClean="0"/>
              <a:t>Stirling</a:t>
            </a:r>
            <a:r>
              <a:rPr lang="en-US" b="1" dirty="0" smtClean="0"/>
              <a:t> </a:t>
            </a:r>
            <a:r>
              <a:rPr lang="en-US" b="1" dirty="0" err="1" smtClean="0"/>
              <a:t>reablement</a:t>
            </a:r>
            <a:r>
              <a:rPr lang="en-US" b="1" dirty="0" smtClean="0"/>
              <a:t> service final report for Meaningful and Measurable report </a:t>
            </a:r>
            <a:endParaRPr lang="en-US" dirty="0"/>
          </a:p>
        </p:txBody>
      </p:sp>
    </p:spTree>
    <p:extLst>
      <p:ext uri="{BB962C8B-B14F-4D97-AF65-F5344CB8AC3E}">
        <p14:creationId xmlns:p14="http://schemas.microsoft.com/office/powerpoint/2010/main" val="314653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Recording outcomes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Careful attention to recording to ensure the record is true to the person </a:t>
            </a:r>
          </a:p>
          <a:p>
            <a:pPr marL="0" indent="0">
              <a:buNone/>
            </a:pPr>
            <a:endParaRPr lang="en-GB" dirty="0"/>
          </a:p>
          <a:p>
            <a:r>
              <a:rPr lang="en-US" i="1" dirty="0"/>
              <a:t>And sometimes I also note down exactly a phrase that somebody has used.  If somebody uses specific wording that seems quite significant, then sometimes I’ll note that down because actually hearing their own words back to them is quite important</a:t>
            </a:r>
            <a:r>
              <a:rPr lang="en-US" dirty="0"/>
              <a:t> (VOCAL practitioner interview) </a:t>
            </a:r>
            <a:endParaRPr lang="en-US" dirty="0" smtClean="0"/>
          </a:p>
          <a:p>
            <a:endParaRPr lang="en-US" dirty="0" smtClean="0"/>
          </a:p>
          <a:p>
            <a:r>
              <a:rPr lang="en-US" i="1" dirty="0"/>
              <a:t>…You know, you found that your relationship with your husband has changed quite a lot because of the caring situation.  And that’s something you were wanting to re-balance.  Have I understood that correctly?  So then they can, kind of, come back and correct you.  So quite a bit…  I find it helpful to have that words that somebody actually has used </a:t>
            </a:r>
            <a:r>
              <a:rPr lang="en-US" dirty="0"/>
              <a:t>(VOCAL practitioner interview)</a:t>
            </a:r>
            <a:endParaRPr lang="en-GB" dirty="0"/>
          </a:p>
          <a:p>
            <a:endParaRPr lang="en-GB" dirty="0"/>
          </a:p>
          <a:p>
            <a:pPr marL="0" indent="0">
              <a:buNone/>
            </a:pPr>
            <a:endParaRPr lang="en-US" dirty="0"/>
          </a:p>
        </p:txBody>
      </p:sp>
    </p:spTree>
    <p:extLst>
      <p:ext uri="{BB962C8B-B14F-4D97-AF65-F5344CB8AC3E}">
        <p14:creationId xmlns:p14="http://schemas.microsoft.com/office/powerpoint/2010/main" val="245758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Recording outcomes </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Clarity of purpose </a:t>
            </a:r>
          </a:p>
          <a:p>
            <a:pPr marL="0" indent="0">
              <a:buNone/>
            </a:pPr>
            <a:endParaRPr lang="en-US" dirty="0" smtClean="0"/>
          </a:p>
          <a:p>
            <a:r>
              <a:rPr lang="en-US" dirty="0" smtClean="0"/>
              <a:t>I</a:t>
            </a:r>
            <a:r>
              <a:rPr lang="en-US" i="1" dirty="0" smtClean="0"/>
              <a:t> </a:t>
            </a:r>
            <a:r>
              <a:rPr lang="en-US" i="1" dirty="0"/>
              <a:t>think it would be quite internally chaotic.  And, I guess, it would be, kind of, directionless.  Because the outcomes, kind of, fundamentally help you pin down with the person what it is they’re trying to get from you as an </a:t>
            </a:r>
            <a:r>
              <a:rPr lang="en-US" i="1" dirty="0" err="1"/>
              <a:t>organisation</a:t>
            </a:r>
            <a:r>
              <a:rPr lang="en-US" i="1" dirty="0"/>
              <a:t>.  So if you didn't have that, you would never know if you’d been effective or achieve what it was they were wanting to get out of you in the first place.  So I think it would be directionless on an individual level with each </a:t>
            </a:r>
            <a:r>
              <a:rPr lang="en-US" i="1" dirty="0" err="1"/>
              <a:t>carer</a:t>
            </a:r>
            <a:r>
              <a:rPr lang="en-US" i="1" dirty="0"/>
              <a:t>.  And...  You could never know as an organization if you were doing the right things or the wrong things</a:t>
            </a:r>
            <a:r>
              <a:rPr lang="en-US" dirty="0"/>
              <a:t> (VOCAL practitioner interview)</a:t>
            </a:r>
            <a:endParaRPr lang="en-GB" dirty="0"/>
          </a:p>
          <a:p>
            <a:endParaRPr lang="en-US" dirty="0"/>
          </a:p>
        </p:txBody>
      </p:sp>
    </p:spTree>
    <p:extLst>
      <p:ext uri="{BB962C8B-B14F-4D97-AF65-F5344CB8AC3E}">
        <p14:creationId xmlns:p14="http://schemas.microsoft.com/office/powerpoint/2010/main" val="283770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Recording outcomes </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Clarity is not always possible </a:t>
            </a:r>
          </a:p>
          <a:p>
            <a:pPr marL="0" indent="0">
              <a:buNone/>
            </a:pPr>
            <a:endParaRPr lang="en-US" dirty="0" smtClean="0"/>
          </a:p>
          <a:p>
            <a:r>
              <a:rPr lang="en-US" i="1" dirty="0" smtClean="0"/>
              <a:t>And </a:t>
            </a:r>
            <a:r>
              <a:rPr lang="en-US" i="1" dirty="0"/>
              <a:t>some people…  I don’t think there would ever be an optimal time to pin it down, and I think it actually changes for them every </a:t>
            </a:r>
            <a:r>
              <a:rPr lang="en-US" i="1" dirty="0" smtClean="0"/>
              <a:t>time….The </a:t>
            </a:r>
            <a:r>
              <a:rPr lang="en-US" i="1" dirty="0"/>
              <a:t>issues you thought you’d worked out with them week one are different week two and it’s different week three.  So I think with some people you could, in theory, continually baseline.  And maybe your reviews are never that good because, actually …  they don’t ever remember the person they were in that meeting </a:t>
            </a:r>
            <a:r>
              <a:rPr lang="en-US" dirty="0"/>
              <a:t>(VOCAL practitioner interview) </a:t>
            </a:r>
            <a:endParaRPr lang="en-GB" dirty="0"/>
          </a:p>
          <a:p>
            <a:endParaRPr lang="en-US" dirty="0"/>
          </a:p>
        </p:txBody>
      </p:sp>
    </p:spTree>
    <p:extLst>
      <p:ext uri="{BB962C8B-B14F-4D97-AF65-F5344CB8AC3E}">
        <p14:creationId xmlns:p14="http://schemas.microsoft.com/office/powerpoint/2010/main" val="27692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There was one man we worked with.  He had been worried about leaving his mum, who has dementia, in the house on her own.  So we put in a </a:t>
            </a:r>
            <a:r>
              <a:rPr lang="en-US" dirty="0" err="1" smtClean="0"/>
              <a:t>telecare</a:t>
            </a:r>
            <a:r>
              <a:rPr lang="en-US" dirty="0" smtClean="0"/>
              <a:t> package.  And it was reported that the outcome was fully met.  But on looking at the records we found that he still didn’t feel safe enough to go out and leave her on her own.  What was ‘fully met’ was the equipment was installed.  But the outcome of the </a:t>
            </a:r>
            <a:r>
              <a:rPr lang="en-US" dirty="0" err="1" smtClean="0"/>
              <a:t>carer</a:t>
            </a:r>
            <a:r>
              <a:rPr lang="en-US" dirty="0" smtClean="0"/>
              <a:t> feeling safe enough to go out on his own was not achieved. (Meaningful and Measurable)</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3. Measuring outcomes: </a:t>
            </a:r>
            <a:br>
              <a:rPr lang="en-US" dirty="0" smtClean="0">
                <a:solidFill>
                  <a:srgbClr val="FF0000"/>
                </a:solidFill>
              </a:rPr>
            </a:br>
            <a:r>
              <a:rPr lang="en-US" dirty="0" smtClean="0">
                <a:solidFill>
                  <a:srgbClr val="FF0000"/>
                </a:solidFill>
              </a:rPr>
              <a:t>risks from numbers on their own </a:t>
            </a:r>
            <a:endParaRPr lang="en-US" dirty="0">
              <a:solidFill>
                <a:srgbClr val="FF0000"/>
              </a:solidFill>
            </a:endParaRPr>
          </a:p>
        </p:txBody>
      </p:sp>
    </p:spTree>
    <p:extLst>
      <p:ext uri="{BB962C8B-B14F-4D97-AF65-F5344CB8AC3E}">
        <p14:creationId xmlns:p14="http://schemas.microsoft.com/office/powerpoint/2010/main" val="383066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One young </a:t>
            </a:r>
            <a:r>
              <a:rPr lang="en-US" dirty="0" err="1" smtClean="0"/>
              <a:t>carer</a:t>
            </a:r>
            <a:r>
              <a:rPr lang="en-US" dirty="0" smtClean="0"/>
              <a:t> was ten years old, and caring for her severely disabled mum.  She had scored herself 10 out of 10 for the SHANARRI indicator ‘responsible’.  So on face value that score might look good when counted in with all the scores for children in that area.  But the reality was that she had far too much responsibility and the other indicators were scoring below average because she didn’t have much of a life outside the house (Meaningful and Measurable data retreat) </a:t>
            </a:r>
            <a:endParaRPr lang="en-US" dirty="0"/>
          </a:p>
        </p:txBody>
      </p:sp>
      <p:sp>
        <p:nvSpPr>
          <p:cNvPr id="3" name="Title 2"/>
          <p:cNvSpPr>
            <a:spLocks noGrp="1"/>
          </p:cNvSpPr>
          <p:nvPr>
            <p:ph type="title"/>
          </p:nvPr>
        </p:nvSpPr>
        <p:spPr/>
        <p:txBody>
          <a:bodyPr>
            <a:noAutofit/>
          </a:bodyPr>
          <a:lstStyle/>
          <a:p>
            <a:r>
              <a:rPr lang="en-US" sz="3200" dirty="0">
                <a:solidFill>
                  <a:srgbClr val="FF0000"/>
                </a:solidFill>
              </a:rPr>
              <a:t>Measuring outcomes: risks </a:t>
            </a:r>
            <a:r>
              <a:rPr lang="en-US" sz="3200" dirty="0" smtClean="0">
                <a:solidFill>
                  <a:srgbClr val="FF0000"/>
                </a:solidFill>
              </a:rPr>
              <a:t>of numbers alone</a:t>
            </a:r>
            <a:endParaRPr lang="en-US" sz="3200" dirty="0">
              <a:solidFill>
                <a:srgbClr val="FF0000"/>
              </a:solidFill>
            </a:endParaRPr>
          </a:p>
        </p:txBody>
      </p:sp>
    </p:spTree>
    <p:extLst>
      <p:ext uri="{BB962C8B-B14F-4D97-AF65-F5344CB8AC3E}">
        <p14:creationId xmlns:p14="http://schemas.microsoft.com/office/powerpoint/2010/main" val="3220317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spcBef>
                <a:spcPts val="0"/>
              </a:spcBef>
            </a:pPr>
            <a:r>
              <a:rPr lang="en-GB" sz="2000" dirty="0" smtClean="0"/>
              <a:t>So </a:t>
            </a:r>
            <a:r>
              <a:rPr lang="en-GB" sz="2000" dirty="0"/>
              <a:t>I was thinking one way you might support that </a:t>
            </a:r>
            <a:r>
              <a:rPr lang="en-GB" sz="2000" dirty="0" smtClean="0"/>
              <a:t>(more meaningful measurement) within </a:t>
            </a:r>
            <a:r>
              <a:rPr lang="en-GB" sz="2000" dirty="0"/>
              <a:t>organisations is </a:t>
            </a:r>
            <a:r>
              <a:rPr lang="en-GB" sz="2000" dirty="0" smtClean="0"/>
              <a:t>sharing examples, like one </a:t>
            </a:r>
            <a:r>
              <a:rPr lang="en-GB" sz="2000" dirty="0"/>
              <a:t>from the </a:t>
            </a:r>
            <a:r>
              <a:rPr lang="en-GB" sz="2000" dirty="0" smtClean="0"/>
              <a:t>data</a:t>
            </a:r>
            <a:r>
              <a:rPr lang="en-GB" sz="2000" dirty="0"/>
              <a:t>, which I can’t quite remember exactly.  But it’s something like there’s a woman in a care home </a:t>
            </a:r>
            <a:r>
              <a:rPr lang="en-GB" sz="2000" dirty="0" smtClean="0"/>
              <a:t>and she’s asked, </a:t>
            </a:r>
            <a:r>
              <a:rPr lang="en-GB" sz="2000" dirty="0"/>
              <a:t>“Is this where you want to live?”  Answer, “Yes and no.  I wouldn’t choose to be in a care home, but given I’m here I really like the fact I’ve got my own door and I’ve got my own </a:t>
            </a:r>
            <a:r>
              <a:rPr lang="en-GB" sz="2000" dirty="0" smtClean="0"/>
              <a:t>space….</a:t>
            </a:r>
            <a:r>
              <a:rPr lang="en-GB" sz="2000" dirty="0"/>
              <a:t>”  </a:t>
            </a:r>
            <a:r>
              <a:rPr lang="en-GB" sz="2000" dirty="0" smtClean="0"/>
              <a:t>  So </a:t>
            </a:r>
            <a:r>
              <a:rPr lang="en-GB" sz="2000" dirty="0"/>
              <a:t>how do you…?  Where do you </a:t>
            </a:r>
            <a:r>
              <a:rPr lang="en-GB" sz="2000" dirty="0" smtClean="0"/>
              <a:t>fit that?  </a:t>
            </a:r>
            <a:r>
              <a:rPr lang="en-GB" sz="2000" dirty="0"/>
              <a:t>Is that fully met or </a:t>
            </a:r>
            <a:r>
              <a:rPr lang="en-GB" sz="2000" dirty="0" smtClean="0"/>
              <a:t>partially met or unmet…</a:t>
            </a:r>
            <a:r>
              <a:rPr lang="en-GB" sz="2000" dirty="0"/>
              <a:t>?  Do you know what I mean?  But </a:t>
            </a:r>
            <a:r>
              <a:rPr lang="en-GB" sz="2000" dirty="0" smtClean="0"/>
              <a:t>actually…  </a:t>
            </a:r>
            <a:r>
              <a:rPr lang="en-GB" sz="2000" dirty="0"/>
              <a:t>What matters is that there’s a shared understanding </a:t>
            </a:r>
            <a:r>
              <a:rPr lang="en-GB" sz="2000" dirty="0" smtClean="0"/>
              <a:t>(through conversations) about </a:t>
            </a:r>
            <a:r>
              <a:rPr lang="en-GB" sz="2000" dirty="0"/>
              <a:t>how you measure that then, within the organisation.  And then hopefully, you know, </a:t>
            </a:r>
            <a:r>
              <a:rPr lang="en-GB" sz="2000" dirty="0" smtClean="0"/>
              <a:t>through </a:t>
            </a:r>
            <a:r>
              <a:rPr lang="en-GB" sz="2000" dirty="0"/>
              <a:t>collaboration a </a:t>
            </a:r>
            <a:r>
              <a:rPr lang="en-GB" sz="2000" dirty="0" smtClean="0"/>
              <a:t>reasonably consistent </a:t>
            </a:r>
            <a:r>
              <a:rPr lang="en-GB" sz="2000" dirty="0"/>
              <a:t>understanding across organisations as well</a:t>
            </a:r>
            <a:r>
              <a:rPr lang="en-GB" dirty="0"/>
              <a:t>.</a:t>
            </a:r>
          </a:p>
        </p:txBody>
      </p:sp>
      <p:sp>
        <p:nvSpPr>
          <p:cNvPr id="3" name="Title 2"/>
          <p:cNvSpPr>
            <a:spLocks noGrp="1"/>
          </p:cNvSpPr>
          <p:nvPr>
            <p:ph type="title"/>
          </p:nvPr>
        </p:nvSpPr>
        <p:spPr/>
        <p:txBody>
          <a:bodyPr>
            <a:normAutofit fontScale="90000"/>
          </a:bodyPr>
          <a:lstStyle/>
          <a:p>
            <a:r>
              <a:rPr lang="en-US" dirty="0" smtClean="0">
                <a:solidFill>
                  <a:srgbClr val="FF0000"/>
                </a:solidFill>
              </a:rPr>
              <a:t>Measuring outcomes – conversations throughout the </a:t>
            </a:r>
            <a:r>
              <a:rPr lang="en-US" dirty="0" err="1" smtClean="0">
                <a:solidFill>
                  <a:srgbClr val="FF0000"/>
                </a:solidFill>
              </a:rPr>
              <a:t>organisation</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87625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4. Using information about personal outcomes </a:t>
            </a:r>
            <a:endParaRPr lang="en-US" dirty="0">
              <a:solidFill>
                <a:srgbClr val="FF0000"/>
              </a:solidFill>
            </a:endParaRPr>
          </a:p>
        </p:txBody>
      </p:sp>
      <p:sp>
        <p:nvSpPr>
          <p:cNvPr id="3" name="Content Placeholder 2"/>
          <p:cNvSpPr>
            <a:spLocks noGrp="1"/>
          </p:cNvSpPr>
          <p:nvPr>
            <p:ph idx="1"/>
          </p:nvPr>
        </p:nvSpPr>
        <p:spPr>
          <a:xfrm>
            <a:off x="3285068" y="2218267"/>
            <a:ext cx="5401732" cy="3907896"/>
          </a:xfrm>
        </p:spPr>
        <p:txBody>
          <a:bodyPr>
            <a:normAutofit lnSpcReduction="10000"/>
          </a:bodyPr>
          <a:lstStyle/>
          <a:p>
            <a:r>
              <a:rPr lang="en-US" dirty="0" smtClean="0"/>
              <a:t>Stuck between story and statistics </a:t>
            </a:r>
          </a:p>
          <a:p>
            <a:r>
              <a:rPr lang="en-US" dirty="0" smtClean="0"/>
              <a:t>Challenges of integration </a:t>
            </a:r>
          </a:p>
          <a:p>
            <a:r>
              <a:rPr lang="en-US" dirty="0" smtClean="0"/>
              <a:t>Potential for progress via the HSCBN? (benchmarking network) </a:t>
            </a:r>
          </a:p>
          <a:p>
            <a:r>
              <a:rPr lang="en-US" dirty="0" smtClean="0"/>
              <a:t>Potential for progress via the PON?  </a:t>
            </a:r>
            <a:endParaRPr lang="en-US" dirty="0"/>
          </a:p>
        </p:txBody>
      </p:sp>
      <p:pic>
        <p:nvPicPr>
          <p:cNvPr id="4" name="Content Placeholder 8"/>
          <p:cNvPicPr>
            <a:picLocks/>
          </p:cNvPicPr>
          <p:nvPr/>
        </p:nvPicPr>
        <p:blipFill rotWithShape="1">
          <a:blip r:embed="rId2" cstate="print">
            <a:extLst>
              <a:ext uri="{28A0092B-C50C-407E-A947-70E740481C1C}">
                <a14:useLocalDpi xmlns:a14="http://schemas.microsoft.com/office/drawing/2010/main" val="0"/>
              </a:ext>
            </a:extLst>
          </a:blip>
          <a:srcRect l="-115565" r="-115565"/>
          <a:stretch/>
        </p:blipFill>
        <p:spPr>
          <a:xfrm>
            <a:off x="-1188641" y="2420888"/>
            <a:ext cx="5286507" cy="3504390"/>
          </a:xfrm>
          <a:prstGeom prst="rect">
            <a:avLst/>
          </a:prstGeom>
        </p:spPr>
      </p:pic>
    </p:spTree>
    <p:extLst>
      <p:ext uri="{BB962C8B-B14F-4D97-AF65-F5344CB8AC3E}">
        <p14:creationId xmlns:p14="http://schemas.microsoft.com/office/powerpoint/2010/main" val="115703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Personal Outcomes Network </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GB" b="1" dirty="0"/>
              <a:t>Background</a:t>
            </a:r>
            <a:endParaRPr lang="en-GB" dirty="0"/>
          </a:p>
          <a:p>
            <a:pPr algn="just"/>
            <a:r>
              <a:rPr lang="en-GB" dirty="0"/>
              <a:t>The Personal Outcomes Network (PON) and its co-ordinating group is a national cross sector group with membership from across health, social care and housing. Members work in a wide range of roles but share a common passion for developing and implementing personal outcomes approaches locally and nationally. The PON is an open group based on self-organisational principles, which aims to offer a safe place for reflection and sharing of practice through stories, learning, resources and evidence. Members of the smaller Co-ordinating Group gather evidence of practice change and issues to share with PON members. Through working in this collaborative and evidence based way, the PON and its Co-ordinating Group aim to inspire, energise and influence each other and wider stakeholders, thereby advancing work around personal outcomes in Scotland. </a:t>
            </a:r>
            <a:endParaRPr lang="en-GB" dirty="0" smtClean="0"/>
          </a:p>
          <a:p>
            <a:pPr algn="just"/>
            <a:r>
              <a:rPr lang="en-GB" dirty="0" smtClean="0"/>
              <a:t>Greater collaboration proposed between the PON and the HSCBN, August 2017 inaugural joint meeting </a:t>
            </a:r>
            <a:endParaRPr lang="en-GB" dirty="0"/>
          </a:p>
          <a:p>
            <a:endParaRPr lang="en-US" dirty="0"/>
          </a:p>
        </p:txBody>
      </p:sp>
    </p:spTree>
    <p:extLst>
      <p:ext uri="{BB962C8B-B14F-4D97-AF65-F5344CB8AC3E}">
        <p14:creationId xmlns:p14="http://schemas.microsoft.com/office/powerpoint/2010/main" val="408817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187450" y="524933"/>
            <a:ext cx="7499350" cy="892707"/>
          </a:xfrm>
        </p:spPr>
        <p:txBody>
          <a:bodyPr rtlCol="0">
            <a:normAutofit/>
          </a:bodyPr>
          <a:lstStyle/>
          <a:p>
            <a:pPr eaLnBrk="1" fontAlgn="auto" hangingPunct="1">
              <a:spcAft>
                <a:spcPts val="0"/>
              </a:spcAft>
              <a:defRPr/>
            </a:pPr>
            <a:r>
              <a:rPr lang="en-GB" altLang="en-US" sz="3200" dirty="0" smtClean="0">
                <a:solidFill>
                  <a:srgbClr val="FF0000"/>
                </a:solidFill>
              </a:rPr>
              <a:t>Resources</a:t>
            </a:r>
          </a:p>
        </p:txBody>
      </p:sp>
      <p:sp>
        <p:nvSpPr>
          <p:cNvPr id="107523" name="Content Placeholder 2"/>
          <p:cNvSpPr>
            <a:spLocks noGrp="1"/>
          </p:cNvSpPr>
          <p:nvPr>
            <p:ph idx="4294967295"/>
          </p:nvPr>
        </p:nvSpPr>
        <p:spPr>
          <a:xfrm>
            <a:off x="524930" y="1417640"/>
            <a:ext cx="8161870" cy="5184304"/>
          </a:xfrm>
        </p:spPr>
        <p:txBody>
          <a:bodyPr>
            <a:normAutofit fontScale="92500" lnSpcReduction="20000"/>
          </a:bodyPr>
          <a:lstStyle/>
          <a:p>
            <a:pPr>
              <a:buNone/>
            </a:pPr>
            <a:r>
              <a:rPr lang="en-GB" altLang="en-US" sz="2000" b="1" dirty="0" smtClean="0"/>
              <a:t>References </a:t>
            </a:r>
          </a:p>
          <a:p>
            <a:pPr>
              <a:buNone/>
            </a:pPr>
            <a:r>
              <a:rPr lang="en-GB" altLang="en-US" sz="2000" dirty="0" smtClean="0"/>
              <a:t>Cook</a:t>
            </a:r>
            <a:r>
              <a:rPr lang="en-GB" altLang="en-US" sz="2000" dirty="0"/>
              <a:t>, A. (2017) </a:t>
            </a:r>
            <a:r>
              <a:rPr lang="en-GB" altLang="en-US" sz="2000" dirty="0" smtClean="0"/>
              <a:t>Outcomes Based Approaches in Public </a:t>
            </a:r>
            <a:r>
              <a:rPr lang="en-GB" altLang="en-US" sz="2000" dirty="0"/>
              <a:t>S</a:t>
            </a:r>
            <a:r>
              <a:rPr lang="en-GB" altLang="en-US" sz="2000" dirty="0" smtClean="0"/>
              <a:t>ervice Reform, Edinburgh, What Works Scotland </a:t>
            </a:r>
          </a:p>
          <a:p>
            <a:pPr>
              <a:buNone/>
            </a:pPr>
            <a:r>
              <a:rPr lang="en-GB" altLang="en-US" sz="2000" dirty="0" smtClean="0"/>
              <a:t>Cook, A. and Miller, E. (2012) Talking Points personal outcomes approach: A Practical Guide, Edinburgh: JIT</a:t>
            </a:r>
          </a:p>
          <a:p>
            <a:pPr eaLnBrk="1" hangingPunct="1">
              <a:buFont typeface="Wingdings 2" panose="05020102010507070707" pitchFamily="18" charset="2"/>
              <a:buNone/>
            </a:pPr>
            <a:r>
              <a:rPr lang="en-GB" altLang="en-US" sz="2000" dirty="0" smtClean="0"/>
              <a:t>Miller, E. and Barrie, K. (2016) Learning from the Meaningful and Measurable Project: Strengthening links between identity, action and decision-making, Glasgow: HIS </a:t>
            </a:r>
          </a:p>
          <a:p>
            <a:pPr>
              <a:buNone/>
            </a:pPr>
            <a:r>
              <a:rPr lang="en-GB" sz="2000" dirty="0" err="1"/>
              <a:t>Petch</a:t>
            </a:r>
            <a:r>
              <a:rPr lang="en-GB" sz="2000" dirty="0"/>
              <a:t>, A. Cook, A. and Miller, E. (2013) Partnership working and outcomes: do health and social care partnerships deliver for users and carers? </a:t>
            </a:r>
            <a:r>
              <a:rPr lang="en-GB" sz="2000" i="1" dirty="0"/>
              <a:t>Health and Social Care in the Community, </a:t>
            </a:r>
            <a:r>
              <a:rPr lang="en-GB" sz="2000" dirty="0"/>
              <a:t>21(6) 623-</a:t>
            </a:r>
            <a:r>
              <a:rPr lang="en-GB" sz="2000" dirty="0" smtClean="0"/>
              <a:t>633</a:t>
            </a:r>
          </a:p>
          <a:p>
            <a:pPr>
              <a:buNone/>
            </a:pPr>
            <a:r>
              <a:rPr lang="en-GB" sz="2000" dirty="0" err="1" smtClean="0"/>
              <a:t>Slasberg</a:t>
            </a:r>
            <a:r>
              <a:rPr lang="en-GB" sz="2000" dirty="0" smtClean="0"/>
              <a:t>, C. (2017) </a:t>
            </a:r>
            <a:r>
              <a:rPr lang="en-US" sz="2000" dirty="0"/>
              <a:t>A blueprint for a person </a:t>
            </a:r>
            <a:r>
              <a:rPr lang="en-US" sz="2000" dirty="0" err="1"/>
              <a:t>centred</a:t>
            </a:r>
            <a:r>
              <a:rPr lang="en-US" sz="2000" dirty="0"/>
              <a:t> system of assessment and support </a:t>
            </a:r>
            <a:r>
              <a:rPr lang="en-US" sz="2000" dirty="0" smtClean="0"/>
              <a:t>planning, </a:t>
            </a:r>
            <a:r>
              <a:rPr lang="en-US" sz="2000" i="1" dirty="0" smtClean="0"/>
              <a:t>Research, Policy and Planning, </a:t>
            </a:r>
            <a:r>
              <a:rPr lang="en-US" sz="1800" b="1" dirty="0"/>
              <a:t>32</a:t>
            </a:r>
            <a:r>
              <a:rPr lang="en-US" sz="1800" dirty="0"/>
              <a:t>(3), 151-167 </a:t>
            </a:r>
            <a:endParaRPr lang="pl-PL" altLang="en-US" sz="2000" dirty="0" smtClean="0"/>
          </a:p>
          <a:p>
            <a:pPr eaLnBrk="1" hangingPunct="1">
              <a:buFont typeface="Wingdings 2" panose="05020102010507070707" pitchFamily="18" charset="2"/>
              <a:buNone/>
            </a:pPr>
            <a:endParaRPr lang="pl-PL" altLang="en-US" sz="2000" dirty="0" smtClean="0"/>
          </a:p>
          <a:p>
            <a:pPr eaLnBrk="1" hangingPunct="1">
              <a:buFont typeface="Wingdings 2" panose="05020102010507070707" pitchFamily="18" charset="2"/>
              <a:buNone/>
            </a:pPr>
            <a:r>
              <a:rPr lang="pl-PL" altLang="en-US" sz="2000" b="1" dirty="0" smtClean="0"/>
              <a:t>Personal </a:t>
            </a:r>
            <a:r>
              <a:rPr lang="pl-PL" altLang="en-US" sz="2000" b="1" dirty="0" err="1" smtClean="0"/>
              <a:t>outcomes</a:t>
            </a:r>
            <a:r>
              <a:rPr lang="pl-PL" altLang="en-US" sz="2000" b="1" dirty="0" smtClean="0"/>
              <a:t> </a:t>
            </a:r>
            <a:r>
              <a:rPr lang="pl-PL" altLang="en-US" sz="2000" b="1" dirty="0" err="1" smtClean="0"/>
              <a:t>collaborati</a:t>
            </a:r>
            <a:r>
              <a:rPr lang="en-GB" altLang="en-US" sz="2000" b="1" dirty="0" smtClean="0"/>
              <a:t>on website</a:t>
            </a:r>
            <a:r>
              <a:rPr lang="pl-PL" altLang="en-US" sz="2000" b="1" dirty="0" smtClean="0"/>
              <a:t> </a:t>
            </a:r>
          </a:p>
          <a:p>
            <a:pPr eaLnBrk="1" hangingPunct="1">
              <a:buFont typeface="Wingdings 2" panose="05020102010507070707" pitchFamily="18" charset="2"/>
              <a:buNone/>
            </a:pPr>
            <a:r>
              <a:rPr lang="pl-PL" altLang="en-US" sz="2000" dirty="0" smtClean="0">
                <a:hlinkClick r:id="rId3"/>
              </a:rPr>
              <a:t>http://personaloutcomescollaboration.org/</a:t>
            </a:r>
            <a:endParaRPr lang="pl-PL" altLang="en-US" sz="2000" dirty="0" smtClean="0"/>
          </a:p>
          <a:p>
            <a:pPr eaLnBrk="1" hangingPunct="1">
              <a:buFont typeface="Wingdings 2" panose="05020102010507070707" pitchFamily="18" charset="2"/>
              <a:buNone/>
            </a:pPr>
            <a:endParaRPr lang="pl-PL" altLang="en-US" sz="2000" dirty="0"/>
          </a:p>
          <a:p>
            <a:pPr eaLnBrk="1" hangingPunct="1">
              <a:buFont typeface="Wingdings 2" panose="05020102010507070707" pitchFamily="18" charset="2"/>
              <a:buNone/>
            </a:pPr>
            <a:endParaRPr lang="pl-PL" altLang="en-US" sz="2000" dirty="0"/>
          </a:p>
          <a:p>
            <a:pPr eaLnBrk="1" hangingPunct="1">
              <a:buFont typeface="Wingdings 2" panose="05020102010507070707" pitchFamily="18" charset="2"/>
              <a:buNone/>
            </a:pPr>
            <a:r>
              <a:rPr lang="pl-PL" altLang="en-US" sz="2000" b="1" dirty="0" err="1" smtClean="0"/>
              <a:t>Contact</a:t>
            </a:r>
            <a:r>
              <a:rPr lang="pl-PL" altLang="en-US" sz="2000" dirty="0" smtClean="0"/>
              <a:t> </a:t>
            </a:r>
            <a:r>
              <a:rPr lang="pl-PL" altLang="en-US" sz="2000" dirty="0" smtClean="0">
                <a:hlinkClick r:id="rId4"/>
              </a:rPr>
              <a:t>e.miller@strath.ac.uk</a:t>
            </a:r>
            <a:endParaRPr lang="pl-PL" altLang="en-US" sz="2000" dirty="0" smtClean="0"/>
          </a:p>
          <a:p>
            <a:pPr eaLnBrk="1" hangingPunct="1">
              <a:buFont typeface="Wingdings 2" panose="05020102010507070707" pitchFamily="18" charset="2"/>
              <a:buNone/>
            </a:pPr>
            <a:endParaRPr lang="pl-PL" altLang="en-US" sz="2000" dirty="0" smtClean="0"/>
          </a:p>
          <a:p>
            <a:pPr eaLnBrk="1" hangingPunct="1">
              <a:buFont typeface="Wingdings 2" panose="05020102010507070707" pitchFamily="18" charset="2"/>
              <a:buNone/>
            </a:pPr>
            <a:endParaRPr lang="pl-PL" altLang="en-US" sz="2000" dirty="0" smtClean="0"/>
          </a:p>
          <a:p>
            <a:pPr eaLnBrk="1" hangingPunct="1">
              <a:buFont typeface="Wingdings 2" panose="05020102010507070707" pitchFamily="18" charset="2"/>
              <a:buNone/>
            </a:pPr>
            <a:endParaRPr lang="en-GB" altLang="en-US" sz="2000" dirty="0"/>
          </a:p>
        </p:txBody>
      </p:sp>
      <p:sp>
        <p:nvSpPr>
          <p:cNvPr id="2" name="Footer Placeholder 1"/>
          <p:cNvSpPr>
            <a:spLocks noGrp="1"/>
          </p:cNvSpPr>
          <p:nvPr>
            <p:ph type="ftr" sz="quarter" idx="11"/>
          </p:nvPr>
        </p:nvSpPr>
        <p:spPr>
          <a:xfrm>
            <a:off x="1907704" y="6889204"/>
            <a:ext cx="5716588" cy="365125"/>
          </a:xfrm>
        </p:spPr>
        <p:txBody>
          <a:bodyPr/>
          <a:lstStyle/>
          <a:p>
            <a:pPr>
              <a:defRPr/>
            </a:pPr>
            <a:endParaRPr lang="en-GB" dirty="0"/>
          </a:p>
        </p:txBody>
      </p:sp>
    </p:spTree>
    <p:extLst>
      <p:ext uri="{BB962C8B-B14F-4D97-AF65-F5344CB8AC3E}">
        <p14:creationId xmlns:p14="http://schemas.microsoft.com/office/powerpoint/2010/main" val="148367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819400"/>
            <a:ext cx="1604963" cy="2400300"/>
            <a:chOff x="144" y="1776"/>
            <a:chExt cx="1011" cy="1512"/>
          </a:xfrm>
        </p:grpSpPr>
        <p:graphicFrame>
          <p:nvGraphicFramePr>
            <p:cNvPr id="2052" name="Object 3"/>
            <p:cNvGraphicFramePr>
              <a:graphicFrameLocks noChangeAspect="1"/>
            </p:cNvGraphicFramePr>
            <p:nvPr/>
          </p:nvGraphicFramePr>
          <p:xfrm>
            <a:off x="144" y="1776"/>
            <a:ext cx="1011" cy="806"/>
          </p:xfrm>
          <a:graphic>
            <a:graphicData uri="http://schemas.openxmlformats.org/presentationml/2006/ole">
              <mc:AlternateContent xmlns:mc="http://schemas.openxmlformats.org/markup-compatibility/2006">
                <mc:Choice xmlns:v="urn:schemas-microsoft-com:vml" Requires="v">
                  <p:oleObj spid="_x0000_s1082" name="Clip" r:id="rId4" imgW="2747520" imgH="2190600" progId="">
                    <p:embed/>
                  </p:oleObj>
                </mc:Choice>
                <mc:Fallback>
                  <p:oleObj name="Clip" r:id="rId4" imgW="2747520" imgH="2190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776"/>
                          <a:ext cx="1011" cy="8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24" name="WordArt 4"/>
            <p:cNvSpPr>
              <a:spLocks noChangeArrowheads="1" noChangeShapeType="1" noTextEdit="1"/>
            </p:cNvSpPr>
            <p:nvPr/>
          </p:nvSpPr>
          <p:spPr bwMode="auto">
            <a:xfrm>
              <a:off x="144" y="2880"/>
              <a:ext cx="990" cy="40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Inputs</a:t>
              </a:r>
            </a:p>
          </p:txBody>
        </p:sp>
      </p:grpSp>
      <p:grpSp>
        <p:nvGrpSpPr>
          <p:cNvPr id="3" name="Group 5"/>
          <p:cNvGrpSpPr>
            <a:grpSpLocks/>
          </p:cNvGrpSpPr>
          <p:nvPr/>
        </p:nvGrpSpPr>
        <p:grpSpPr bwMode="auto">
          <a:xfrm>
            <a:off x="2514600" y="2514600"/>
            <a:ext cx="1971675" cy="2857500"/>
            <a:chOff x="1584" y="1584"/>
            <a:chExt cx="1242" cy="1800"/>
          </a:xfrm>
        </p:grpSpPr>
        <p:graphicFrame>
          <p:nvGraphicFramePr>
            <p:cNvPr id="2051" name="Object 6"/>
            <p:cNvGraphicFramePr>
              <a:graphicFrameLocks noChangeAspect="1"/>
            </p:cNvGraphicFramePr>
            <p:nvPr/>
          </p:nvGraphicFramePr>
          <p:xfrm>
            <a:off x="1728" y="1584"/>
            <a:ext cx="877" cy="1190"/>
          </p:xfrm>
          <a:graphic>
            <a:graphicData uri="http://schemas.openxmlformats.org/presentationml/2006/ole">
              <mc:AlternateContent xmlns:mc="http://schemas.openxmlformats.org/markup-compatibility/2006">
                <mc:Choice xmlns:v="urn:schemas-microsoft-com:vml" Requires="v">
                  <p:oleObj spid="_x0000_s1083" name="Clip" r:id="rId6" imgW="1211400" imgH="1644840" progId="">
                    <p:embed/>
                  </p:oleObj>
                </mc:Choice>
                <mc:Fallback>
                  <p:oleObj name="Clip" r:id="rId6" imgW="1211400" imgH="1644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1584"/>
                          <a:ext cx="877"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23" name="WordArt 7"/>
            <p:cNvSpPr>
              <a:spLocks noChangeArrowheads="1" noChangeShapeType="1" noTextEdit="1"/>
            </p:cNvSpPr>
            <p:nvPr/>
          </p:nvSpPr>
          <p:spPr bwMode="auto">
            <a:xfrm>
              <a:off x="1584" y="2976"/>
              <a:ext cx="1242" cy="40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process</a:t>
              </a:r>
            </a:p>
          </p:txBody>
        </p:sp>
      </p:grpSp>
      <p:grpSp>
        <p:nvGrpSpPr>
          <p:cNvPr id="4" name="Group 8"/>
          <p:cNvGrpSpPr>
            <a:grpSpLocks/>
          </p:cNvGrpSpPr>
          <p:nvPr/>
        </p:nvGrpSpPr>
        <p:grpSpPr bwMode="auto">
          <a:xfrm>
            <a:off x="4800600" y="2659063"/>
            <a:ext cx="1695450" cy="2636837"/>
            <a:chOff x="3024" y="1675"/>
            <a:chExt cx="1068" cy="1661"/>
          </a:xfrm>
        </p:grpSpPr>
        <p:graphicFrame>
          <p:nvGraphicFramePr>
            <p:cNvPr id="2050" name="Object 9"/>
            <p:cNvGraphicFramePr>
              <a:graphicFrameLocks noChangeAspect="1"/>
            </p:cNvGraphicFramePr>
            <p:nvPr/>
          </p:nvGraphicFramePr>
          <p:xfrm>
            <a:off x="3024" y="1675"/>
            <a:ext cx="842" cy="1008"/>
          </p:xfrm>
          <a:graphic>
            <a:graphicData uri="http://schemas.openxmlformats.org/presentationml/2006/ole">
              <mc:AlternateContent xmlns:mc="http://schemas.openxmlformats.org/markup-compatibility/2006">
                <mc:Choice xmlns:v="urn:schemas-microsoft-com:vml" Requires="v">
                  <p:oleObj spid="_x0000_s1084" name="Clip" r:id="rId8" imgW="1375200" imgH="1644480" progId="">
                    <p:embed/>
                  </p:oleObj>
                </mc:Choice>
                <mc:Fallback>
                  <p:oleObj name="Clip" r:id="rId8" imgW="1375200" imgH="16444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 y="1675"/>
                          <a:ext cx="842" cy="10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22" name="WordArt 10"/>
            <p:cNvSpPr>
              <a:spLocks noChangeArrowheads="1" noChangeShapeType="1" noTextEdit="1"/>
            </p:cNvSpPr>
            <p:nvPr/>
          </p:nvSpPr>
          <p:spPr bwMode="auto">
            <a:xfrm>
              <a:off x="3072" y="2928"/>
              <a:ext cx="1020" cy="40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output</a:t>
              </a:r>
            </a:p>
          </p:txBody>
        </p:sp>
      </p:grpSp>
      <p:sp>
        <p:nvSpPr>
          <p:cNvPr id="31758" name="AutoShape 14"/>
          <p:cNvSpPr>
            <a:spLocks noChangeArrowheads="1"/>
          </p:cNvSpPr>
          <p:nvPr/>
        </p:nvSpPr>
        <p:spPr bwMode="auto">
          <a:xfrm>
            <a:off x="1981200" y="3292475"/>
            <a:ext cx="595313" cy="333375"/>
          </a:xfrm>
          <a:prstGeom prst="chevron">
            <a:avLst>
              <a:gd name="adj" fmla="val 44643"/>
            </a:avLst>
          </a:prstGeom>
          <a:solidFill>
            <a:schemeClr val="accent1"/>
          </a:solidFill>
          <a:ln w="9525">
            <a:solidFill>
              <a:schemeClr val="tx1"/>
            </a:solidFill>
            <a:miter lim="800000"/>
            <a:headEnd/>
            <a:tailEnd/>
          </a:ln>
        </p:spPr>
        <p:txBody>
          <a:bodyPr wrap="none" anchor="ctr"/>
          <a:lstStyle/>
          <a:p>
            <a:endParaRPr lang="en-GB"/>
          </a:p>
        </p:txBody>
      </p:sp>
      <p:sp>
        <p:nvSpPr>
          <p:cNvPr id="31759" name="AutoShape 15"/>
          <p:cNvSpPr>
            <a:spLocks noChangeArrowheads="1"/>
          </p:cNvSpPr>
          <p:nvPr/>
        </p:nvSpPr>
        <p:spPr bwMode="auto">
          <a:xfrm>
            <a:off x="4191000" y="3292475"/>
            <a:ext cx="595313" cy="333375"/>
          </a:xfrm>
          <a:prstGeom prst="chevron">
            <a:avLst>
              <a:gd name="adj" fmla="val 44643"/>
            </a:avLst>
          </a:prstGeom>
          <a:solidFill>
            <a:schemeClr val="accent1"/>
          </a:solidFill>
          <a:ln w="9525">
            <a:solidFill>
              <a:schemeClr val="tx1"/>
            </a:solidFill>
            <a:miter lim="800000"/>
            <a:headEnd/>
            <a:tailEnd/>
          </a:ln>
        </p:spPr>
        <p:txBody>
          <a:bodyPr wrap="none" anchor="ctr"/>
          <a:lstStyle/>
          <a:p>
            <a:endParaRPr lang="en-GB"/>
          </a:p>
        </p:txBody>
      </p:sp>
      <p:sp>
        <p:nvSpPr>
          <p:cNvPr id="31760" name="AutoShape 16"/>
          <p:cNvSpPr>
            <a:spLocks noChangeArrowheads="1"/>
          </p:cNvSpPr>
          <p:nvPr/>
        </p:nvSpPr>
        <p:spPr bwMode="auto">
          <a:xfrm>
            <a:off x="6172200" y="3292475"/>
            <a:ext cx="595313" cy="333375"/>
          </a:xfrm>
          <a:prstGeom prst="chevron">
            <a:avLst>
              <a:gd name="adj" fmla="val 44643"/>
            </a:avLst>
          </a:prstGeom>
          <a:solidFill>
            <a:schemeClr val="accent1"/>
          </a:solidFill>
          <a:ln w="9525">
            <a:solidFill>
              <a:schemeClr val="tx1"/>
            </a:solidFill>
            <a:miter lim="800000"/>
            <a:headEnd/>
            <a:tailEnd/>
          </a:ln>
        </p:spPr>
        <p:txBody>
          <a:bodyPr wrap="none" anchor="ctr"/>
          <a:lstStyle/>
          <a:p>
            <a:endParaRPr lang="en-GB"/>
          </a:p>
        </p:txBody>
      </p:sp>
      <p:grpSp>
        <p:nvGrpSpPr>
          <p:cNvPr id="5" name="Group 18"/>
          <p:cNvGrpSpPr>
            <a:grpSpLocks/>
          </p:cNvGrpSpPr>
          <p:nvPr/>
        </p:nvGrpSpPr>
        <p:grpSpPr bwMode="auto">
          <a:xfrm>
            <a:off x="7254875" y="2305050"/>
            <a:ext cx="1371600" cy="1765300"/>
            <a:chOff x="1240" y="317"/>
            <a:chExt cx="5342" cy="4881"/>
          </a:xfrm>
        </p:grpSpPr>
        <p:sp>
          <p:nvSpPr>
            <p:cNvPr id="2061" name="Freeform 19"/>
            <p:cNvSpPr>
              <a:spLocks/>
            </p:cNvSpPr>
            <p:nvPr/>
          </p:nvSpPr>
          <p:spPr bwMode="auto">
            <a:xfrm>
              <a:off x="1240" y="3536"/>
              <a:ext cx="2325" cy="902"/>
            </a:xfrm>
            <a:custGeom>
              <a:avLst/>
              <a:gdLst>
                <a:gd name="T0" fmla="*/ 1 w 3970"/>
                <a:gd name="T1" fmla="*/ 188 h 949"/>
                <a:gd name="T2" fmla="*/ 1 w 3970"/>
                <a:gd name="T3" fmla="*/ 188 h 949"/>
                <a:gd name="T4" fmla="*/ 1 w 3970"/>
                <a:gd name="T5" fmla="*/ 227 h 949"/>
                <a:gd name="T6" fmla="*/ 1 w 3970"/>
                <a:gd name="T7" fmla="*/ 258 h 949"/>
                <a:gd name="T8" fmla="*/ 1 w 3970"/>
                <a:gd name="T9" fmla="*/ 288 h 949"/>
                <a:gd name="T10" fmla="*/ 1 w 3970"/>
                <a:gd name="T11" fmla="*/ 311 h 949"/>
                <a:gd name="T12" fmla="*/ 1 w 3970"/>
                <a:gd name="T13" fmla="*/ 331 h 949"/>
                <a:gd name="T14" fmla="*/ 1 w 3970"/>
                <a:gd name="T15" fmla="*/ 353 h 949"/>
                <a:gd name="T16" fmla="*/ 1 w 3970"/>
                <a:gd name="T17" fmla="*/ 360 h 949"/>
                <a:gd name="T18" fmla="*/ 1 w 3970"/>
                <a:gd name="T19" fmla="*/ 371 h 949"/>
                <a:gd name="T20" fmla="*/ 1 w 3970"/>
                <a:gd name="T21" fmla="*/ 380 h 949"/>
                <a:gd name="T22" fmla="*/ 1 w 3970"/>
                <a:gd name="T23" fmla="*/ 374 h 949"/>
                <a:gd name="T24" fmla="*/ 1 w 3970"/>
                <a:gd name="T25" fmla="*/ 365 h 949"/>
                <a:gd name="T26" fmla="*/ 1 w 3970"/>
                <a:gd name="T27" fmla="*/ 353 h 949"/>
                <a:gd name="T28" fmla="*/ 1 w 3970"/>
                <a:gd name="T29" fmla="*/ 353 h 949"/>
                <a:gd name="T30" fmla="*/ 1 w 3970"/>
                <a:gd name="T31" fmla="*/ 336 h 949"/>
                <a:gd name="T32" fmla="*/ 1 w 3970"/>
                <a:gd name="T33" fmla="*/ 317 h 949"/>
                <a:gd name="T34" fmla="*/ 1 w 3970"/>
                <a:gd name="T35" fmla="*/ 297 h 949"/>
                <a:gd name="T36" fmla="*/ 1 w 3970"/>
                <a:gd name="T37" fmla="*/ 266 h 949"/>
                <a:gd name="T38" fmla="*/ 1 w 3970"/>
                <a:gd name="T39" fmla="*/ 236 h 949"/>
                <a:gd name="T40" fmla="*/ 1 w 3970"/>
                <a:gd name="T41" fmla="*/ 202 h 949"/>
                <a:gd name="T42" fmla="*/ 1 w 3970"/>
                <a:gd name="T43" fmla="*/ 164 h 949"/>
                <a:gd name="T44" fmla="*/ 1 w 3970"/>
                <a:gd name="T45" fmla="*/ 124 h 949"/>
                <a:gd name="T46" fmla="*/ 1 w 3970"/>
                <a:gd name="T47" fmla="*/ 124 h 949"/>
                <a:gd name="T48" fmla="*/ 0 w 3970"/>
                <a:gd name="T49" fmla="*/ 104 h 949"/>
                <a:gd name="T50" fmla="*/ 0 w 3970"/>
                <a:gd name="T51" fmla="*/ 89 h 949"/>
                <a:gd name="T52" fmla="*/ 1 w 3970"/>
                <a:gd name="T53" fmla="*/ 60 h 949"/>
                <a:gd name="T54" fmla="*/ 1 w 3970"/>
                <a:gd name="T55" fmla="*/ 35 h 949"/>
                <a:gd name="T56" fmla="*/ 1 w 3970"/>
                <a:gd name="T57" fmla="*/ 15 h 949"/>
                <a:gd name="T58" fmla="*/ 1 w 3970"/>
                <a:gd name="T59" fmla="*/ 10 h 949"/>
                <a:gd name="T60" fmla="*/ 1 w 3970"/>
                <a:gd name="T61" fmla="*/ 0 h 949"/>
                <a:gd name="T62" fmla="*/ 1 w 3970"/>
                <a:gd name="T63" fmla="*/ 10 h 949"/>
                <a:gd name="T64" fmla="*/ 1 w 3970"/>
                <a:gd name="T65" fmla="*/ 21 h 949"/>
                <a:gd name="T66" fmla="*/ 1 w 3970"/>
                <a:gd name="T67" fmla="*/ 21 h 949"/>
                <a:gd name="T68" fmla="*/ 1 w 3970"/>
                <a:gd name="T69" fmla="*/ 35 h 949"/>
                <a:gd name="T70" fmla="*/ 1 w 3970"/>
                <a:gd name="T71" fmla="*/ 45 h 949"/>
                <a:gd name="T72" fmla="*/ 1 w 3970"/>
                <a:gd name="T73" fmla="*/ 79 h 949"/>
                <a:gd name="T74" fmla="*/ 1 w 3970"/>
                <a:gd name="T75" fmla="*/ 148 h 949"/>
                <a:gd name="T76" fmla="*/ 1 w 3970"/>
                <a:gd name="T77" fmla="*/ 182 h 949"/>
                <a:gd name="T78" fmla="*/ 1 w 3970"/>
                <a:gd name="T79" fmla="*/ 217 h 949"/>
                <a:gd name="T80" fmla="*/ 1 w 3970"/>
                <a:gd name="T81" fmla="*/ 233 h 949"/>
                <a:gd name="T82" fmla="*/ 1 w 3970"/>
                <a:gd name="T83" fmla="*/ 247 h 949"/>
                <a:gd name="T84" fmla="*/ 1 w 3970"/>
                <a:gd name="T85" fmla="*/ 258 h 949"/>
                <a:gd name="T86" fmla="*/ 1 w 3970"/>
                <a:gd name="T87" fmla="*/ 266 h 949"/>
                <a:gd name="T88" fmla="*/ 1 w 3970"/>
                <a:gd name="T89" fmla="*/ 266 h 949"/>
                <a:gd name="T90" fmla="*/ 1 w 3970"/>
                <a:gd name="T91" fmla="*/ 282 h 949"/>
                <a:gd name="T92" fmla="*/ 1 w 3970"/>
                <a:gd name="T93" fmla="*/ 289 h 949"/>
                <a:gd name="T94" fmla="*/ 1 w 3970"/>
                <a:gd name="T95" fmla="*/ 289 h 949"/>
                <a:gd name="T96" fmla="*/ 1 w 3970"/>
                <a:gd name="T97" fmla="*/ 288 h 949"/>
                <a:gd name="T98" fmla="*/ 1 w 3970"/>
                <a:gd name="T99" fmla="*/ 282 h 949"/>
                <a:gd name="T100" fmla="*/ 1 w 3970"/>
                <a:gd name="T101" fmla="*/ 266 h 949"/>
                <a:gd name="T102" fmla="*/ 1 w 3970"/>
                <a:gd name="T103" fmla="*/ 251 h 949"/>
                <a:gd name="T104" fmla="*/ 1 w 3970"/>
                <a:gd name="T105" fmla="*/ 236 h 949"/>
                <a:gd name="T106" fmla="*/ 1 w 3970"/>
                <a:gd name="T107" fmla="*/ 198 h 949"/>
                <a:gd name="T108" fmla="*/ 1 w 3970"/>
                <a:gd name="T109" fmla="*/ 156 h 949"/>
                <a:gd name="T110" fmla="*/ 1 w 3970"/>
                <a:gd name="T111" fmla="*/ 104 h 949"/>
                <a:gd name="T112" fmla="*/ 1 w 3970"/>
                <a:gd name="T113" fmla="*/ 104 h 949"/>
                <a:gd name="T114" fmla="*/ 1 w 3970"/>
                <a:gd name="T115" fmla="*/ 124 h 949"/>
                <a:gd name="T116" fmla="*/ 1 w 3970"/>
                <a:gd name="T117" fmla="*/ 148 h 949"/>
                <a:gd name="T118" fmla="*/ 1 w 3970"/>
                <a:gd name="T119" fmla="*/ 188 h 949"/>
                <a:gd name="T120" fmla="*/ 1 w 3970"/>
                <a:gd name="T121" fmla="*/ 188 h 9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70"/>
                <a:gd name="T184" fmla="*/ 0 h 949"/>
                <a:gd name="T185" fmla="*/ 3970 w 3970"/>
                <a:gd name="T186" fmla="*/ 949 h 9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70" h="949">
                  <a:moveTo>
                    <a:pt x="3950" y="468"/>
                  </a:moveTo>
                  <a:lnTo>
                    <a:pt x="3950" y="468"/>
                  </a:lnTo>
                  <a:lnTo>
                    <a:pt x="3766" y="567"/>
                  </a:lnTo>
                  <a:lnTo>
                    <a:pt x="3563" y="641"/>
                  </a:lnTo>
                  <a:lnTo>
                    <a:pt x="3380" y="715"/>
                  </a:lnTo>
                  <a:lnTo>
                    <a:pt x="3176" y="776"/>
                  </a:lnTo>
                  <a:lnTo>
                    <a:pt x="2993" y="825"/>
                  </a:lnTo>
                  <a:lnTo>
                    <a:pt x="2810" y="875"/>
                  </a:lnTo>
                  <a:lnTo>
                    <a:pt x="2626" y="899"/>
                  </a:lnTo>
                  <a:lnTo>
                    <a:pt x="2443" y="924"/>
                  </a:lnTo>
                  <a:lnTo>
                    <a:pt x="2097" y="949"/>
                  </a:lnTo>
                  <a:lnTo>
                    <a:pt x="1751" y="936"/>
                  </a:lnTo>
                  <a:lnTo>
                    <a:pt x="1446" y="912"/>
                  </a:lnTo>
                  <a:lnTo>
                    <a:pt x="1140" y="875"/>
                  </a:lnTo>
                  <a:lnTo>
                    <a:pt x="977" y="838"/>
                  </a:lnTo>
                  <a:lnTo>
                    <a:pt x="814" y="788"/>
                  </a:lnTo>
                  <a:lnTo>
                    <a:pt x="631" y="739"/>
                  </a:lnTo>
                  <a:lnTo>
                    <a:pt x="468" y="665"/>
                  </a:lnTo>
                  <a:lnTo>
                    <a:pt x="305" y="591"/>
                  </a:lnTo>
                  <a:lnTo>
                    <a:pt x="183" y="505"/>
                  </a:lnTo>
                  <a:lnTo>
                    <a:pt x="81" y="407"/>
                  </a:lnTo>
                  <a:lnTo>
                    <a:pt x="20" y="308"/>
                  </a:lnTo>
                  <a:lnTo>
                    <a:pt x="0" y="259"/>
                  </a:lnTo>
                  <a:lnTo>
                    <a:pt x="0" y="222"/>
                  </a:lnTo>
                  <a:lnTo>
                    <a:pt x="41" y="148"/>
                  </a:lnTo>
                  <a:lnTo>
                    <a:pt x="122" y="86"/>
                  </a:lnTo>
                  <a:lnTo>
                    <a:pt x="204" y="37"/>
                  </a:lnTo>
                  <a:lnTo>
                    <a:pt x="326" y="12"/>
                  </a:lnTo>
                  <a:lnTo>
                    <a:pt x="468" y="0"/>
                  </a:lnTo>
                  <a:lnTo>
                    <a:pt x="590" y="12"/>
                  </a:lnTo>
                  <a:lnTo>
                    <a:pt x="713" y="49"/>
                  </a:lnTo>
                  <a:lnTo>
                    <a:pt x="774" y="86"/>
                  </a:lnTo>
                  <a:lnTo>
                    <a:pt x="814" y="111"/>
                  </a:lnTo>
                  <a:lnTo>
                    <a:pt x="896" y="197"/>
                  </a:lnTo>
                  <a:lnTo>
                    <a:pt x="998" y="370"/>
                  </a:lnTo>
                  <a:lnTo>
                    <a:pt x="1079" y="456"/>
                  </a:lnTo>
                  <a:lnTo>
                    <a:pt x="1181" y="542"/>
                  </a:lnTo>
                  <a:lnTo>
                    <a:pt x="1242" y="579"/>
                  </a:lnTo>
                  <a:lnTo>
                    <a:pt x="1323" y="616"/>
                  </a:lnTo>
                  <a:lnTo>
                    <a:pt x="1425" y="641"/>
                  </a:lnTo>
                  <a:lnTo>
                    <a:pt x="1527" y="665"/>
                  </a:lnTo>
                  <a:lnTo>
                    <a:pt x="1792" y="702"/>
                  </a:lnTo>
                  <a:lnTo>
                    <a:pt x="2036" y="727"/>
                  </a:lnTo>
                  <a:lnTo>
                    <a:pt x="2260" y="727"/>
                  </a:lnTo>
                  <a:lnTo>
                    <a:pt x="2484" y="715"/>
                  </a:lnTo>
                  <a:lnTo>
                    <a:pt x="2687" y="702"/>
                  </a:lnTo>
                  <a:lnTo>
                    <a:pt x="2871" y="665"/>
                  </a:lnTo>
                  <a:lnTo>
                    <a:pt x="3034" y="628"/>
                  </a:lnTo>
                  <a:lnTo>
                    <a:pt x="3196" y="591"/>
                  </a:lnTo>
                  <a:lnTo>
                    <a:pt x="3481" y="493"/>
                  </a:lnTo>
                  <a:lnTo>
                    <a:pt x="3685" y="394"/>
                  </a:lnTo>
                  <a:lnTo>
                    <a:pt x="3950" y="259"/>
                  </a:lnTo>
                  <a:lnTo>
                    <a:pt x="3970" y="308"/>
                  </a:lnTo>
                  <a:lnTo>
                    <a:pt x="3970" y="370"/>
                  </a:lnTo>
                  <a:lnTo>
                    <a:pt x="3950" y="468"/>
                  </a:lnTo>
                  <a:close/>
                </a:path>
              </a:pathLst>
            </a:custGeom>
            <a:solidFill>
              <a:srgbClr val="FEDDBF"/>
            </a:solidFill>
            <a:ln w="9525">
              <a:noFill/>
              <a:round/>
              <a:headEnd/>
              <a:tailEnd/>
            </a:ln>
          </p:spPr>
          <p:txBody>
            <a:bodyPr/>
            <a:lstStyle/>
            <a:p>
              <a:endParaRPr lang="en-GB"/>
            </a:p>
          </p:txBody>
        </p:sp>
        <p:sp>
          <p:nvSpPr>
            <p:cNvPr id="2062" name="Freeform 20"/>
            <p:cNvSpPr>
              <a:spLocks/>
            </p:cNvSpPr>
            <p:nvPr/>
          </p:nvSpPr>
          <p:spPr bwMode="auto">
            <a:xfrm>
              <a:off x="1443" y="3536"/>
              <a:ext cx="119" cy="176"/>
            </a:xfrm>
            <a:custGeom>
              <a:avLst/>
              <a:gdLst>
                <a:gd name="T0" fmla="*/ 1 w 204"/>
                <a:gd name="T1" fmla="*/ 76 h 185"/>
                <a:gd name="T2" fmla="*/ 1 w 204"/>
                <a:gd name="T3" fmla="*/ 76 h 185"/>
                <a:gd name="T4" fmla="*/ 1 w 204"/>
                <a:gd name="T5" fmla="*/ 70 h 185"/>
                <a:gd name="T6" fmla="*/ 1 w 204"/>
                <a:gd name="T7" fmla="*/ 60 h 185"/>
                <a:gd name="T8" fmla="*/ 1 w 204"/>
                <a:gd name="T9" fmla="*/ 0 h 185"/>
                <a:gd name="T10" fmla="*/ 1 w 204"/>
                <a:gd name="T11" fmla="*/ 0 h 185"/>
                <a:gd name="T12" fmla="*/ 0 w 204"/>
                <a:gd name="T13" fmla="*/ 10 h 185"/>
                <a:gd name="T14" fmla="*/ 1 w 204"/>
                <a:gd name="T15" fmla="*/ 70 h 185"/>
                <a:gd name="T16" fmla="*/ 1 w 204"/>
                <a:gd name="T17" fmla="*/ 70 h 185"/>
                <a:gd name="T18" fmla="*/ 1 w 204"/>
                <a:gd name="T19" fmla="*/ 76 h 185"/>
                <a:gd name="T20" fmla="*/ 1 w 204"/>
                <a:gd name="T21" fmla="*/ 76 h 185"/>
                <a:gd name="T22" fmla="*/ 1 w 204"/>
                <a:gd name="T23" fmla="*/ 76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85"/>
                <a:gd name="T38" fmla="*/ 204 w 204"/>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85">
                  <a:moveTo>
                    <a:pt x="183" y="185"/>
                  </a:moveTo>
                  <a:lnTo>
                    <a:pt x="183" y="185"/>
                  </a:lnTo>
                  <a:lnTo>
                    <a:pt x="204" y="173"/>
                  </a:lnTo>
                  <a:lnTo>
                    <a:pt x="204" y="148"/>
                  </a:lnTo>
                  <a:lnTo>
                    <a:pt x="82" y="0"/>
                  </a:lnTo>
                  <a:lnTo>
                    <a:pt x="0" y="12"/>
                  </a:lnTo>
                  <a:lnTo>
                    <a:pt x="143" y="173"/>
                  </a:lnTo>
                  <a:lnTo>
                    <a:pt x="163" y="185"/>
                  </a:lnTo>
                  <a:lnTo>
                    <a:pt x="183" y="185"/>
                  </a:lnTo>
                  <a:close/>
                </a:path>
              </a:pathLst>
            </a:custGeom>
            <a:solidFill>
              <a:srgbClr val="F9B1A3"/>
            </a:solidFill>
            <a:ln w="9525">
              <a:noFill/>
              <a:round/>
              <a:headEnd/>
              <a:tailEnd/>
            </a:ln>
          </p:spPr>
          <p:txBody>
            <a:bodyPr/>
            <a:lstStyle/>
            <a:p>
              <a:endParaRPr lang="en-GB"/>
            </a:p>
          </p:txBody>
        </p:sp>
        <p:sp>
          <p:nvSpPr>
            <p:cNvPr id="2063" name="Freeform 21"/>
            <p:cNvSpPr>
              <a:spLocks/>
            </p:cNvSpPr>
            <p:nvPr/>
          </p:nvSpPr>
          <p:spPr bwMode="auto">
            <a:xfrm>
              <a:off x="1335" y="3571"/>
              <a:ext cx="132" cy="199"/>
            </a:xfrm>
            <a:custGeom>
              <a:avLst/>
              <a:gdLst>
                <a:gd name="T0" fmla="*/ 1 w 224"/>
                <a:gd name="T1" fmla="*/ 86 h 209"/>
                <a:gd name="T2" fmla="*/ 1 w 224"/>
                <a:gd name="T3" fmla="*/ 86 h 209"/>
                <a:gd name="T4" fmla="*/ 1 w 224"/>
                <a:gd name="T5" fmla="*/ 82 h 209"/>
                <a:gd name="T6" fmla="*/ 1 w 224"/>
                <a:gd name="T7" fmla="*/ 71 h 209"/>
                <a:gd name="T8" fmla="*/ 1 w 224"/>
                <a:gd name="T9" fmla="*/ 0 h 209"/>
                <a:gd name="T10" fmla="*/ 1 w 224"/>
                <a:gd name="T11" fmla="*/ 0 h 209"/>
                <a:gd name="T12" fmla="*/ 0 w 224"/>
                <a:gd name="T13" fmla="*/ 10 h 209"/>
                <a:gd name="T14" fmla="*/ 1 w 224"/>
                <a:gd name="T15" fmla="*/ 82 h 209"/>
                <a:gd name="T16" fmla="*/ 1 w 224"/>
                <a:gd name="T17" fmla="*/ 82 h 209"/>
                <a:gd name="T18" fmla="*/ 1 w 224"/>
                <a:gd name="T19" fmla="*/ 86 h 209"/>
                <a:gd name="T20" fmla="*/ 1 w 224"/>
                <a:gd name="T21" fmla="*/ 86 h 209"/>
                <a:gd name="T22" fmla="*/ 1 w 224"/>
                <a:gd name="T23" fmla="*/ 86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209"/>
                <a:gd name="T38" fmla="*/ 224 w 224"/>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209">
                  <a:moveTo>
                    <a:pt x="203" y="209"/>
                  </a:moveTo>
                  <a:lnTo>
                    <a:pt x="203" y="209"/>
                  </a:lnTo>
                  <a:lnTo>
                    <a:pt x="224" y="197"/>
                  </a:lnTo>
                  <a:lnTo>
                    <a:pt x="224" y="173"/>
                  </a:lnTo>
                  <a:lnTo>
                    <a:pt x="61" y="0"/>
                  </a:lnTo>
                  <a:lnTo>
                    <a:pt x="0" y="25"/>
                  </a:lnTo>
                  <a:lnTo>
                    <a:pt x="163" y="197"/>
                  </a:lnTo>
                  <a:lnTo>
                    <a:pt x="183" y="209"/>
                  </a:lnTo>
                  <a:lnTo>
                    <a:pt x="203" y="209"/>
                  </a:lnTo>
                  <a:close/>
                </a:path>
              </a:pathLst>
            </a:custGeom>
            <a:solidFill>
              <a:srgbClr val="F9B1A3"/>
            </a:solidFill>
            <a:ln w="9525">
              <a:noFill/>
              <a:round/>
              <a:headEnd/>
              <a:tailEnd/>
            </a:ln>
          </p:spPr>
          <p:txBody>
            <a:bodyPr/>
            <a:lstStyle/>
            <a:p>
              <a:endParaRPr lang="en-GB"/>
            </a:p>
          </p:txBody>
        </p:sp>
        <p:sp>
          <p:nvSpPr>
            <p:cNvPr id="2064" name="Freeform 22"/>
            <p:cNvSpPr>
              <a:spLocks/>
            </p:cNvSpPr>
            <p:nvPr/>
          </p:nvSpPr>
          <p:spPr bwMode="auto">
            <a:xfrm>
              <a:off x="1264" y="3630"/>
              <a:ext cx="131" cy="199"/>
            </a:xfrm>
            <a:custGeom>
              <a:avLst/>
              <a:gdLst>
                <a:gd name="T0" fmla="*/ 1 w 224"/>
                <a:gd name="T1" fmla="*/ 82 h 209"/>
                <a:gd name="T2" fmla="*/ 1 w 224"/>
                <a:gd name="T3" fmla="*/ 82 h 209"/>
                <a:gd name="T4" fmla="*/ 1 w 224"/>
                <a:gd name="T5" fmla="*/ 76 h 209"/>
                <a:gd name="T6" fmla="*/ 1 w 224"/>
                <a:gd name="T7" fmla="*/ 71 h 209"/>
                <a:gd name="T8" fmla="*/ 1 w 224"/>
                <a:gd name="T9" fmla="*/ 0 h 209"/>
                <a:gd name="T10" fmla="*/ 1 w 224"/>
                <a:gd name="T11" fmla="*/ 0 h 209"/>
                <a:gd name="T12" fmla="*/ 0 w 224"/>
                <a:gd name="T13" fmla="*/ 22 h 209"/>
                <a:gd name="T14" fmla="*/ 1 w 224"/>
                <a:gd name="T15" fmla="*/ 82 h 209"/>
                <a:gd name="T16" fmla="*/ 1 w 224"/>
                <a:gd name="T17" fmla="*/ 82 h 209"/>
                <a:gd name="T18" fmla="*/ 1 w 224"/>
                <a:gd name="T19" fmla="*/ 86 h 209"/>
                <a:gd name="T20" fmla="*/ 1 w 224"/>
                <a:gd name="T21" fmla="*/ 82 h 209"/>
                <a:gd name="T22" fmla="*/ 1 w 224"/>
                <a:gd name="T23" fmla="*/ 82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209"/>
                <a:gd name="T38" fmla="*/ 224 w 224"/>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209">
                  <a:moveTo>
                    <a:pt x="203" y="197"/>
                  </a:moveTo>
                  <a:lnTo>
                    <a:pt x="203" y="197"/>
                  </a:lnTo>
                  <a:lnTo>
                    <a:pt x="224" y="184"/>
                  </a:lnTo>
                  <a:lnTo>
                    <a:pt x="203" y="172"/>
                  </a:lnTo>
                  <a:lnTo>
                    <a:pt x="61" y="0"/>
                  </a:lnTo>
                  <a:lnTo>
                    <a:pt x="0" y="49"/>
                  </a:lnTo>
                  <a:lnTo>
                    <a:pt x="142" y="197"/>
                  </a:lnTo>
                  <a:lnTo>
                    <a:pt x="163" y="209"/>
                  </a:lnTo>
                  <a:lnTo>
                    <a:pt x="203" y="197"/>
                  </a:lnTo>
                  <a:close/>
                </a:path>
              </a:pathLst>
            </a:custGeom>
            <a:solidFill>
              <a:srgbClr val="F9B1A3"/>
            </a:solidFill>
            <a:ln w="9525">
              <a:noFill/>
              <a:round/>
              <a:headEnd/>
              <a:tailEnd/>
            </a:ln>
          </p:spPr>
          <p:txBody>
            <a:bodyPr/>
            <a:lstStyle/>
            <a:p>
              <a:endParaRPr lang="en-GB"/>
            </a:p>
          </p:txBody>
        </p:sp>
        <p:sp>
          <p:nvSpPr>
            <p:cNvPr id="2065" name="Freeform 23"/>
            <p:cNvSpPr>
              <a:spLocks/>
            </p:cNvSpPr>
            <p:nvPr/>
          </p:nvSpPr>
          <p:spPr bwMode="auto">
            <a:xfrm>
              <a:off x="5056" y="2483"/>
              <a:ext cx="1526" cy="1170"/>
            </a:xfrm>
            <a:custGeom>
              <a:avLst/>
              <a:gdLst>
                <a:gd name="T0" fmla="*/ 1 w 2606"/>
                <a:gd name="T1" fmla="*/ 226 h 1231"/>
                <a:gd name="T2" fmla="*/ 1 w 2606"/>
                <a:gd name="T3" fmla="*/ 226 h 1231"/>
                <a:gd name="T4" fmla="*/ 1 w 2606"/>
                <a:gd name="T5" fmla="*/ 207 h 1231"/>
                <a:gd name="T6" fmla="*/ 1 w 2606"/>
                <a:gd name="T7" fmla="*/ 188 h 1231"/>
                <a:gd name="T8" fmla="*/ 1 w 2606"/>
                <a:gd name="T9" fmla="*/ 138 h 1231"/>
                <a:gd name="T10" fmla="*/ 1 w 2606"/>
                <a:gd name="T11" fmla="*/ 74 h 1231"/>
                <a:gd name="T12" fmla="*/ 1 w 2606"/>
                <a:gd name="T13" fmla="*/ 0 h 1231"/>
                <a:gd name="T14" fmla="*/ 1 w 2606"/>
                <a:gd name="T15" fmla="*/ 10 h 1231"/>
                <a:gd name="T16" fmla="*/ 1 w 2606"/>
                <a:gd name="T17" fmla="*/ 74 h 1231"/>
                <a:gd name="T18" fmla="*/ 1 w 2606"/>
                <a:gd name="T19" fmla="*/ 266 h 1231"/>
                <a:gd name="T20" fmla="*/ 1 w 2606"/>
                <a:gd name="T21" fmla="*/ 266 h 1231"/>
                <a:gd name="T22" fmla="*/ 1 w 2606"/>
                <a:gd name="T23" fmla="*/ 275 h 1231"/>
                <a:gd name="T24" fmla="*/ 0 w 2606"/>
                <a:gd name="T25" fmla="*/ 287 h 1231"/>
                <a:gd name="T26" fmla="*/ 0 w 2606"/>
                <a:gd name="T27" fmla="*/ 297 h 1231"/>
                <a:gd name="T28" fmla="*/ 1 w 2606"/>
                <a:gd name="T29" fmla="*/ 317 h 1231"/>
                <a:gd name="T30" fmla="*/ 1 w 2606"/>
                <a:gd name="T31" fmla="*/ 352 h 1231"/>
                <a:gd name="T32" fmla="*/ 1 w 2606"/>
                <a:gd name="T33" fmla="*/ 393 h 1231"/>
                <a:gd name="T34" fmla="*/ 1 w 2606"/>
                <a:gd name="T35" fmla="*/ 430 h 1231"/>
                <a:gd name="T36" fmla="*/ 1 w 2606"/>
                <a:gd name="T37" fmla="*/ 449 h 1231"/>
                <a:gd name="T38" fmla="*/ 1 w 2606"/>
                <a:gd name="T39" fmla="*/ 464 h 1231"/>
                <a:gd name="T40" fmla="*/ 1 w 2606"/>
                <a:gd name="T41" fmla="*/ 478 h 1231"/>
                <a:gd name="T42" fmla="*/ 1 w 2606"/>
                <a:gd name="T43" fmla="*/ 489 h 1231"/>
                <a:gd name="T44" fmla="*/ 1 w 2606"/>
                <a:gd name="T45" fmla="*/ 493 h 1231"/>
                <a:gd name="T46" fmla="*/ 1 w 2606"/>
                <a:gd name="T47" fmla="*/ 493 h 1231"/>
                <a:gd name="T48" fmla="*/ 1 w 2606"/>
                <a:gd name="T49" fmla="*/ 493 h 1231"/>
                <a:gd name="T50" fmla="*/ 1 w 2606"/>
                <a:gd name="T51" fmla="*/ 489 h 1231"/>
                <a:gd name="T52" fmla="*/ 1 w 2606"/>
                <a:gd name="T53" fmla="*/ 474 h 1231"/>
                <a:gd name="T54" fmla="*/ 1 w 2606"/>
                <a:gd name="T55" fmla="*/ 453 h 1231"/>
                <a:gd name="T56" fmla="*/ 1 w 2606"/>
                <a:gd name="T57" fmla="*/ 425 h 1231"/>
                <a:gd name="T58" fmla="*/ 1 w 2606"/>
                <a:gd name="T59" fmla="*/ 390 h 1231"/>
                <a:gd name="T60" fmla="*/ 1 w 2606"/>
                <a:gd name="T61" fmla="*/ 339 h 1231"/>
                <a:gd name="T62" fmla="*/ 1 w 2606"/>
                <a:gd name="T63" fmla="*/ 287 h 1231"/>
                <a:gd name="T64" fmla="*/ 1 w 2606"/>
                <a:gd name="T65" fmla="*/ 217 h 1231"/>
                <a:gd name="T66" fmla="*/ 1 w 2606"/>
                <a:gd name="T67" fmla="*/ 217 h 1231"/>
                <a:gd name="T68" fmla="*/ 1 w 2606"/>
                <a:gd name="T69" fmla="*/ 236 h 1231"/>
                <a:gd name="T70" fmla="*/ 1 w 2606"/>
                <a:gd name="T71" fmla="*/ 251 h 1231"/>
                <a:gd name="T72" fmla="*/ 1 w 2606"/>
                <a:gd name="T73" fmla="*/ 272 h 1231"/>
                <a:gd name="T74" fmla="*/ 1 w 2606"/>
                <a:gd name="T75" fmla="*/ 282 h 1231"/>
                <a:gd name="T76" fmla="*/ 1 w 2606"/>
                <a:gd name="T77" fmla="*/ 282 h 1231"/>
                <a:gd name="T78" fmla="*/ 1 w 2606"/>
                <a:gd name="T79" fmla="*/ 275 h 1231"/>
                <a:gd name="T80" fmla="*/ 1 w 2606"/>
                <a:gd name="T81" fmla="*/ 272 h 1231"/>
                <a:gd name="T82" fmla="*/ 1 w 2606"/>
                <a:gd name="T83" fmla="*/ 261 h 1231"/>
                <a:gd name="T84" fmla="*/ 1 w 2606"/>
                <a:gd name="T85" fmla="*/ 247 h 1231"/>
                <a:gd name="T86" fmla="*/ 1 w 2606"/>
                <a:gd name="T87" fmla="*/ 226 h 1231"/>
                <a:gd name="T88" fmla="*/ 1 w 2606"/>
                <a:gd name="T89" fmla="*/ 226 h 1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06"/>
                <a:gd name="T136" fmla="*/ 0 h 1231"/>
                <a:gd name="T137" fmla="*/ 2606 w 2606"/>
                <a:gd name="T138" fmla="*/ 1231 h 1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06" h="1231">
                  <a:moveTo>
                    <a:pt x="1751" y="566"/>
                  </a:moveTo>
                  <a:lnTo>
                    <a:pt x="1751" y="566"/>
                  </a:lnTo>
                  <a:lnTo>
                    <a:pt x="1710" y="517"/>
                  </a:lnTo>
                  <a:lnTo>
                    <a:pt x="1669" y="468"/>
                  </a:lnTo>
                  <a:lnTo>
                    <a:pt x="1649" y="344"/>
                  </a:lnTo>
                  <a:lnTo>
                    <a:pt x="1608" y="184"/>
                  </a:lnTo>
                  <a:lnTo>
                    <a:pt x="1527" y="0"/>
                  </a:lnTo>
                  <a:lnTo>
                    <a:pt x="794" y="24"/>
                  </a:lnTo>
                  <a:lnTo>
                    <a:pt x="631" y="184"/>
                  </a:lnTo>
                  <a:lnTo>
                    <a:pt x="61" y="665"/>
                  </a:lnTo>
                  <a:lnTo>
                    <a:pt x="20" y="689"/>
                  </a:lnTo>
                  <a:lnTo>
                    <a:pt x="0" y="714"/>
                  </a:lnTo>
                  <a:lnTo>
                    <a:pt x="0" y="739"/>
                  </a:lnTo>
                  <a:lnTo>
                    <a:pt x="20" y="788"/>
                  </a:lnTo>
                  <a:lnTo>
                    <a:pt x="143" y="874"/>
                  </a:lnTo>
                  <a:lnTo>
                    <a:pt x="305" y="985"/>
                  </a:lnTo>
                  <a:lnTo>
                    <a:pt x="550" y="1071"/>
                  </a:lnTo>
                  <a:lnTo>
                    <a:pt x="692" y="1120"/>
                  </a:lnTo>
                  <a:lnTo>
                    <a:pt x="835" y="1157"/>
                  </a:lnTo>
                  <a:lnTo>
                    <a:pt x="977" y="1194"/>
                  </a:lnTo>
                  <a:lnTo>
                    <a:pt x="1140" y="1219"/>
                  </a:lnTo>
                  <a:lnTo>
                    <a:pt x="1283" y="1231"/>
                  </a:lnTo>
                  <a:lnTo>
                    <a:pt x="1446" y="1231"/>
                  </a:lnTo>
                  <a:lnTo>
                    <a:pt x="1710" y="1219"/>
                  </a:lnTo>
                  <a:lnTo>
                    <a:pt x="1934" y="1182"/>
                  </a:lnTo>
                  <a:lnTo>
                    <a:pt x="2117" y="1133"/>
                  </a:lnTo>
                  <a:lnTo>
                    <a:pt x="2280" y="1059"/>
                  </a:lnTo>
                  <a:lnTo>
                    <a:pt x="2402" y="973"/>
                  </a:lnTo>
                  <a:lnTo>
                    <a:pt x="2504" y="849"/>
                  </a:lnTo>
                  <a:lnTo>
                    <a:pt x="2565" y="714"/>
                  </a:lnTo>
                  <a:lnTo>
                    <a:pt x="2606" y="542"/>
                  </a:lnTo>
                  <a:lnTo>
                    <a:pt x="2525" y="591"/>
                  </a:lnTo>
                  <a:lnTo>
                    <a:pt x="2423" y="628"/>
                  </a:lnTo>
                  <a:lnTo>
                    <a:pt x="2301" y="677"/>
                  </a:lnTo>
                  <a:lnTo>
                    <a:pt x="2158" y="702"/>
                  </a:lnTo>
                  <a:lnTo>
                    <a:pt x="2077" y="702"/>
                  </a:lnTo>
                  <a:lnTo>
                    <a:pt x="2016" y="689"/>
                  </a:lnTo>
                  <a:lnTo>
                    <a:pt x="1934" y="677"/>
                  </a:lnTo>
                  <a:lnTo>
                    <a:pt x="1873" y="652"/>
                  </a:lnTo>
                  <a:lnTo>
                    <a:pt x="1812" y="615"/>
                  </a:lnTo>
                  <a:lnTo>
                    <a:pt x="1751" y="566"/>
                  </a:lnTo>
                  <a:close/>
                </a:path>
              </a:pathLst>
            </a:custGeom>
            <a:solidFill>
              <a:srgbClr val="CB5E28"/>
            </a:solidFill>
            <a:ln w="9525">
              <a:noFill/>
              <a:round/>
              <a:headEnd/>
              <a:tailEnd/>
            </a:ln>
          </p:spPr>
          <p:txBody>
            <a:bodyPr/>
            <a:lstStyle/>
            <a:p>
              <a:endParaRPr lang="en-GB"/>
            </a:p>
          </p:txBody>
        </p:sp>
        <p:sp>
          <p:nvSpPr>
            <p:cNvPr id="2066" name="Freeform 24"/>
            <p:cNvSpPr>
              <a:spLocks/>
            </p:cNvSpPr>
            <p:nvPr/>
          </p:nvSpPr>
          <p:spPr bwMode="auto">
            <a:xfrm>
              <a:off x="5640" y="2787"/>
              <a:ext cx="680" cy="538"/>
            </a:xfrm>
            <a:custGeom>
              <a:avLst/>
              <a:gdLst>
                <a:gd name="T0" fmla="*/ 1 w 1160"/>
                <a:gd name="T1" fmla="*/ 118 h 566"/>
                <a:gd name="T2" fmla="*/ 1 w 1160"/>
                <a:gd name="T3" fmla="*/ 118 h 566"/>
                <a:gd name="T4" fmla="*/ 1 w 1160"/>
                <a:gd name="T5" fmla="*/ 79 h 566"/>
                <a:gd name="T6" fmla="*/ 1 w 1160"/>
                <a:gd name="T7" fmla="*/ 45 h 566"/>
                <a:gd name="T8" fmla="*/ 0 w 1160"/>
                <a:gd name="T9" fmla="*/ 10 h 566"/>
                <a:gd name="T10" fmla="*/ 0 w 1160"/>
                <a:gd name="T11" fmla="*/ 10 h 566"/>
                <a:gd name="T12" fmla="*/ 0 w 1160"/>
                <a:gd name="T13" fmla="*/ 10 h 566"/>
                <a:gd name="T14" fmla="*/ 0 w 1160"/>
                <a:gd name="T15" fmla="*/ 10 h 566"/>
                <a:gd name="T16" fmla="*/ 0 w 1160"/>
                <a:gd name="T17" fmla="*/ 10 h 566"/>
                <a:gd name="T18" fmla="*/ 1 w 1160"/>
                <a:gd name="T19" fmla="*/ 0 h 566"/>
                <a:gd name="T20" fmla="*/ 1 w 1160"/>
                <a:gd name="T21" fmla="*/ 0 h 566"/>
                <a:gd name="T22" fmla="*/ 1 w 1160"/>
                <a:gd name="T23" fmla="*/ 0 h 566"/>
                <a:gd name="T24" fmla="*/ 1 w 1160"/>
                <a:gd name="T25" fmla="*/ 0 h 566"/>
                <a:gd name="T26" fmla="*/ 1 w 1160"/>
                <a:gd name="T27" fmla="*/ 10 h 566"/>
                <a:gd name="T28" fmla="*/ 1 w 1160"/>
                <a:gd name="T29" fmla="*/ 10 h 566"/>
                <a:gd name="T30" fmla="*/ 1 w 1160"/>
                <a:gd name="T31" fmla="*/ 10 h 566"/>
                <a:gd name="T32" fmla="*/ 1 w 1160"/>
                <a:gd name="T33" fmla="*/ 40 h 566"/>
                <a:gd name="T34" fmla="*/ 1 w 1160"/>
                <a:gd name="T35" fmla="*/ 68 h 566"/>
                <a:gd name="T36" fmla="*/ 1 w 1160"/>
                <a:gd name="T37" fmla="*/ 108 h 566"/>
                <a:gd name="T38" fmla="*/ 1 w 1160"/>
                <a:gd name="T39" fmla="*/ 108 h 566"/>
                <a:gd name="T40" fmla="*/ 1 w 1160"/>
                <a:gd name="T41" fmla="*/ 108 h 566"/>
                <a:gd name="T42" fmla="*/ 1 w 1160"/>
                <a:gd name="T43" fmla="*/ 143 h 566"/>
                <a:gd name="T44" fmla="*/ 1 w 1160"/>
                <a:gd name="T45" fmla="*/ 177 h 566"/>
                <a:gd name="T46" fmla="*/ 1 w 1160"/>
                <a:gd name="T47" fmla="*/ 188 h 566"/>
                <a:gd name="T48" fmla="*/ 1 w 1160"/>
                <a:gd name="T49" fmla="*/ 199 h 566"/>
                <a:gd name="T50" fmla="*/ 1 w 1160"/>
                <a:gd name="T51" fmla="*/ 202 h 566"/>
                <a:gd name="T52" fmla="*/ 1 w 1160"/>
                <a:gd name="T53" fmla="*/ 207 h 566"/>
                <a:gd name="T54" fmla="*/ 1 w 1160"/>
                <a:gd name="T55" fmla="*/ 207 h 566"/>
                <a:gd name="T56" fmla="*/ 1 w 1160"/>
                <a:gd name="T57" fmla="*/ 207 h 566"/>
                <a:gd name="T58" fmla="*/ 1 w 1160"/>
                <a:gd name="T59" fmla="*/ 202 h 566"/>
                <a:gd name="T60" fmla="*/ 1 w 1160"/>
                <a:gd name="T61" fmla="*/ 199 h 566"/>
                <a:gd name="T62" fmla="*/ 1 w 1160"/>
                <a:gd name="T63" fmla="*/ 199 h 566"/>
                <a:gd name="T64" fmla="*/ 1 w 1160"/>
                <a:gd name="T65" fmla="*/ 199 h 566"/>
                <a:gd name="T66" fmla="*/ 1 w 1160"/>
                <a:gd name="T67" fmla="*/ 199 h 566"/>
                <a:gd name="T68" fmla="*/ 1 w 1160"/>
                <a:gd name="T69" fmla="*/ 202 h 566"/>
                <a:gd name="T70" fmla="*/ 1 w 1160"/>
                <a:gd name="T71" fmla="*/ 202 h 566"/>
                <a:gd name="T72" fmla="*/ 1 w 1160"/>
                <a:gd name="T73" fmla="*/ 202 h 566"/>
                <a:gd name="T74" fmla="*/ 1 w 1160"/>
                <a:gd name="T75" fmla="*/ 207 h 566"/>
                <a:gd name="T76" fmla="*/ 1 w 1160"/>
                <a:gd name="T77" fmla="*/ 212 h 566"/>
                <a:gd name="T78" fmla="*/ 1 w 1160"/>
                <a:gd name="T79" fmla="*/ 212 h 566"/>
                <a:gd name="T80" fmla="*/ 1 w 1160"/>
                <a:gd name="T81" fmla="*/ 212 h 566"/>
                <a:gd name="T82" fmla="*/ 1 w 1160"/>
                <a:gd name="T83" fmla="*/ 222 h 566"/>
                <a:gd name="T84" fmla="*/ 1 w 1160"/>
                <a:gd name="T85" fmla="*/ 226 h 566"/>
                <a:gd name="T86" fmla="*/ 1 w 1160"/>
                <a:gd name="T87" fmla="*/ 226 h 566"/>
                <a:gd name="T88" fmla="*/ 1 w 1160"/>
                <a:gd name="T89" fmla="*/ 226 h 566"/>
                <a:gd name="T90" fmla="*/ 1 w 1160"/>
                <a:gd name="T91" fmla="*/ 222 h 566"/>
                <a:gd name="T92" fmla="*/ 1 w 1160"/>
                <a:gd name="T93" fmla="*/ 217 h 566"/>
                <a:gd name="T94" fmla="*/ 1 w 1160"/>
                <a:gd name="T95" fmla="*/ 207 h 566"/>
                <a:gd name="T96" fmla="*/ 1 w 1160"/>
                <a:gd name="T97" fmla="*/ 192 h 566"/>
                <a:gd name="T98" fmla="*/ 1 w 1160"/>
                <a:gd name="T99" fmla="*/ 174 h 566"/>
                <a:gd name="T100" fmla="*/ 1 w 1160"/>
                <a:gd name="T101" fmla="*/ 157 h 566"/>
                <a:gd name="T102" fmla="*/ 1 w 1160"/>
                <a:gd name="T103" fmla="*/ 118 h 566"/>
                <a:gd name="T104" fmla="*/ 1 w 1160"/>
                <a:gd name="T105" fmla="*/ 118 h 5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0"/>
                <a:gd name="T160" fmla="*/ 0 h 566"/>
                <a:gd name="T161" fmla="*/ 1160 w 1160"/>
                <a:gd name="T162" fmla="*/ 566 h 5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0" h="566">
                  <a:moveTo>
                    <a:pt x="142" y="295"/>
                  </a:moveTo>
                  <a:lnTo>
                    <a:pt x="142" y="295"/>
                  </a:lnTo>
                  <a:lnTo>
                    <a:pt x="81" y="197"/>
                  </a:lnTo>
                  <a:lnTo>
                    <a:pt x="20" y="111"/>
                  </a:lnTo>
                  <a:lnTo>
                    <a:pt x="0" y="24"/>
                  </a:lnTo>
                  <a:lnTo>
                    <a:pt x="0" y="12"/>
                  </a:lnTo>
                  <a:lnTo>
                    <a:pt x="20" y="0"/>
                  </a:lnTo>
                  <a:lnTo>
                    <a:pt x="61" y="0"/>
                  </a:lnTo>
                  <a:lnTo>
                    <a:pt x="61" y="12"/>
                  </a:lnTo>
                  <a:lnTo>
                    <a:pt x="101" y="98"/>
                  </a:lnTo>
                  <a:lnTo>
                    <a:pt x="142" y="172"/>
                  </a:lnTo>
                  <a:lnTo>
                    <a:pt x="224" y="271"/>
                  </a:lnTo>
                  <a:lnTo>
                    <a:pt x="325" y="357"/>
                  </a:lnTo>
                  <a:lnTo>
                    <a:pt x="448" y="443"/>
                  </a:lnTo>
                  <a:lnTo>
                    <a:pt x="529" y="468"/>
                  </a:lnTo>
                  <a:lnTo>
                    <a:pt x="610" y="493"/>
                  </a:lnTo>
                  <a:lnTo>
                    <a:pt x="712" y="505"/>
                  </a:lnTo>
                  <a:lnTo>
                    <a:pt x="834" y="517"/>
                  </a:lnTo>
                  <a:lnTo>
                    <a:pt x="957" y="505"/>
                  </a:lnTo>
                  <a:lnTo>
                    <a:pt x="1119" y="493"/>
                  </a:lnTo>
                  <a:lnTo>
                    <a:pt x="1140" y="493"/>
                  </a:lnTo>
                  <a:lnTo>
                    <a:pt x="1160" y="505"/>
                  </a:lnTo>
                  <a:lnTo>
                    <a:pt x="1160" y="517"/>
                  </a:lnTo>
                  <a:lnTo>
                    <a:pt x="1140" y="529"/>
                  </a:lnTo>
                  <a:lnTo>
                    <a:pt x="977" y="554"/>
                  </a:lnTo>
                  <a:lnTo>
                    <a:pt x="834" y="566"/>
                  </a:lnTo>
                  <a:lnTo>
                    <a:pt x="712" y="554"/>
                  </a:lnTo>
                  <a:lnTo>
                    <a:pt x="590" y="542"/>
                  </a:lnTo>
                  <a:lnTo>
                    <a:pt x="488" y="517"/>
                  </a:lnTo>
                  <a:lnTo>
                    <a:pt x="407" y="480"/>
                  </a:lnTo>
                  <a:lnTo>
                    <a:pt x="325" y="431"/>
                  </a:lnTo>
                  <a:lnTo>
                    <a:pt x="264" y="394"/>
                  </a:lnTo>
                  <a:lnTo>
                    <a:pt x="142" y="295"/>
                  </a:lnTo>
                  <a:close/>
                </a:path>
              </a:pathLst>
            </a:custGeom>
            <a:solidFill>
              <a:srgbClr val="8B2F12"/>
            </a:solidFill>
            <a:ln w="9525">
              <a:noFill/>
              <a:round/>
              <a:headEnd/>
              <a:tailEnd/>
            </a:ln>
          </p:spPr>
          <p:txBody>
            <a:bodyPr/>
            <a:lstStyle/>
            <a:p>
              <a:endParaRPr lang="en-GB"/>
            </a:p>
          </p:txBody>
        </p:sp>
        <p:sp>
          <p:nvSpPr>
            <p:cNvPr id="2067" name="Freeform 25"/>
            <p:cNvSpPr>
              <a:spLocks/>
            </p:cNvSpPr>
            <p:nvPr/>
          </p:nvSpPr>
          <p:spPr bwMode="auto">
            <a:xfrm>
              <a:off x="5473" y="3009"/>
              <a:ext cx="596" cy="434"/>
            </a:xfrm>
            <a:custGeom>
              <a:avLst/>
              <a:gdLst>
                <a:gd name="T0" fmla="*/ 1 w 1018"/>
                <a:gd name="T1" fmla="*/ 96 h 456"/>
                <a:gd name="T2" fmla="*/ 1 w 1018"/>
                <a:gd name="T3" fmla="*/ 96 h 456"/>
                <a:gd name="T4" fmla="*/ 1 w 1018"/>
                <a:gd name="T5" fmla="*/ 66 h 456"/>
                <a:gd name="T6" fmla="*/ 1 w 1018"/>
                <a:gd name="T7" fmla="*/ 35 h 456"/>
                <a:gd name="T8" fmla="*/ 0 w 1018"/>
                <a:gd name="T9" fmla="*/ 10 h 456"/>
                <a:gd name="T10" fmla="*/ 0 w 1018"/>
                <a:gd name="T11" fmla="*/ 10 h 456"/>
                <a:gd name="T12" fmla="*/ 0 w 1018"/>
                <a:gd name="T13" fmla="*/ 10 h 456"/>
                <a:gd name="T14" fmla="*/ 0 w 1018"/>
                <a:gd name="T15" fmla="*/ 10 h 456"/>
                <a:gd name="T16" fmla="*/ 1 w 1018"/>
                <a:gd name="T17" fmla="*/ 0 h 456"/>
                <a:gd name="T18" fmla="*/ 1 w 1018"/>
                <a:gd name="T19" fmla="*/ 0 h 456"/>
                <a:gd name="T20" fmla="*/ 1 w 1018"/>
                <a:gd name="T21" fmla="*/ 0 h 456"/>
                <a:gd name="T22" fmla="*/ 1 w 1018"/>
                <a:gd name="T23" fmla="*/ 0 h 456"/>
                <a:gd name="T24" fmla="*/ 1 w 1018"/>
                <a:gd name="T25" fmla="*/ 10 h 456"/>
                <a:gd name="T26" fmla="*/ 1 w 1018"/>
                <a:gd name="T27" fmla="*/ 10 h 456"/>
                <a:gd name="T28" fmla="*/ 1 w 1018"/>
                <a:gd name="T29" fmla="*/ 10 h 456"/>
                <a:gd name="T30" fmla="*/ 1 w 1018"/>
                <a:gd name="T31" fmla="*/ 30 h 456"/>
                <a:gd name="T32" fmla="*/ 1 w 1018"/>
                <a:gd name="T33" fmla="*/ 30 h 456"/>
                <a:gd name="T34" fmla="*/ 1 w 1018"/>
                <a:gd name="T35" fmla="*/ 30 h 456"/>
                <a:gd name="T36" fmla="*/ 1 w 1018"/>
                <a:gd name="T37" fmla="*/ 55 h 456"/>
                <a:gd name="T38" fmla="*/ 1 w 1018"/>
                <a:gd name="T39" fmla="*/ 86 h 456"/>
                <a:gd name="T40" fmla="*/ 1 w 1018"/>
                <a:gd name="T41" fmla="*/ 86 h 456"/>
                <a:gd name="T42" fmla="*/ 1 w 1018"/>
                <a:gd name="T43" fmla="*/ 86 h 456"/>
                <a:gd name="T44" fmla="*/ 1 w 1018"/>
                <a:gd name="T45" fmla="*/ 116 h 456"/>
                <a:gd name="T46" fmla="*/ 1 w 1018"/>
                <a:gd name="T47" fmla="*/ 141 h 456"/>
                <a:gd name="T48" fmla="*/ 1 w 1018"/>
                <a:gd name="T49" fmla="*/ 152 h 456"/>
                <a:gd name="T50" fmla="*/ 1 w 1018"/>
                <a:gd name="T51" fmla="*/ 161 h 456"/>
                <a:gd name="T52" fmla="*/ 1 w 1018"/>
                <a:gd name="T53" fmla="*/ 167 h 456"/>
                <a:gd name="T54" fmla="*/ 1 w 1018"/>
                <a:gd name="T55" fmla="*/ 167 h 456"/>
                <a:gd name="T56" fmla="*/ 1 w 1018"/>
                <a:gd name="T57" fmla="*/ 167 h 456"/>
                <a:gd name="T58" fmla="*/ 1 w 1018"/>
                <a:gd name="T59" fmla="*/ 167 h 456"/>
                <a:gd name="T60" fmla="*/ 1 w 1018"/>
                <a:gd name="T61" fmla="*/ 167 h 456"/>
                <a:gd name="T62" fmla="*/ 1 w 1018"/>
                <a:gd name="T63" fmla="*/ 167 h 456"/>
                <a:gd name="T64" fmla="*/ 1 w 1018"/>
                <a:gd name="T65" fmla="*/ 167 h 456"/>
                <a:gd name="T66" fmla="*/ 1 w 1018"/>
                <a:gd name="T67" fmla="*/ 167 h 456"/>
                <a:gd name="T68" fmla="*/ 1 w 1018"/>
                <a:gd name="T69" fmla="*/ 178 h 456"/>
                <a:gd name="T70" fmla="*/ 1 w 1018"/>
                <a:gd name="T71" fmla="*/ 178 h 456"/>
                <a:gd name="T72" fmla="*/ 1 w 1018"/>
                <a:gd name="T73" fmla="*/ 178 h 456"/>
                <a:gd name="T74" fmla="*/ 1 w 1018"/>
                <a:gd name="T75" fmla="*/ 183 h 456"/>
                <a:gd name="T76" fmla="*/ 1 w 1018"/>
                <a:gd name="T77" fmla="*/ 187 h 456"/>
                <a:gd name="T78" fmla="*/ 1 w 1018"/>
                <a:gd name="T79" fmla="*/ 187 h 456"/>
                <a:gd name="T80" fmla="*/ 1 w 1018"/>
                <a:gd name="T81" fmla="*/ 187 h 456"/>
                <a:gd name="T82" fmla="*/ 1 w 1018"/>
                <a:gd name="T83" fmla="*/ 187 h 456"/>
                <a:gd name="T84" fmla="*/ 1 w 1018"/>
                <a:gd name="T85" fmla="*/ 187 h 456"/>
                <a:gd name="T86" fmla="*/ 1 w 1018"/>
                <a:gd name="T87" fmla="*/ 187 h 456"/>
                <a:gd name="T88" fmla="*/ 1 w 1018"/>
                <a:gd name="T89" fmla="*/ 187 h 456"/>
                <a:gd name="T90" fmla="*/ 1 w 1018"/>
                <a:gd name="T91" fmla="*/ 187 h 456"/>
                <a:gd name="T92" fmla="*/ 1 w 1018"/>
                <a:gd name="T93" fmla="*/ 187 h 456"/>
                <a:gd name="T94" fmla="*/ 1 w 1018"/>
                <a:gd name="T95" fmla="*/ 183 h 456"/>
                <a:gd name="T96" fmla="*/ 1 w 1018"/>
                <a:gd name="T97" fmla="*/ 178 h 456"/>
                <a:gd name="T98" fmla="*/ 1 w 1018"/>
                <a:gd name="T99" fmla="*/ 172 h 456"/>
                <a:gd name="T100" fmla="*/ 1 w 1018"/>
                <a:gd name="T101" fmla="*/ 157 h 456"/>
                <a:gd name="T102" fmla="*/ 1 w 1018"/>
                <a:gd name="T103" fmla="*/ 146 h 456"/>
                <a:gd name="T104" fmla="*/ 1 w 1018"/>
                <a:gd name="T105" fmla="*/ 132 h 456"/>
                <a:gd name="T106" fmla="*/ 1 w 1018"/>
                <a:gd name="T107" fmla="*/ 96 h 456"/>
                <a:gd name="T108" fmla="*/ 1 w 1018"/>
                <a:gd name="T109" fmla="*/ 96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8"/>
                <a:gd name="T166" fmla="*/ 0 h 456"/>
                <a:gd name="T167" fmla="*/ 1018 w 1018"/>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8" h="456">
                  <a:moveTo>
                    <a:pt x="122" y="234"/>
                  </a:moveTo>
                  <a:lnTo>
                    <a:pt x="122" y="234"/>
                  </a:lnTo>
                  <a:lnTo>
                    <a:pt x="61" y="160"/>
                  </a:lnTo>
                  <a:lnTo>
                    <a:pt x="20" y="86"/>
                  </a:lnTo>
                  <a:lnTo>
                    <a:pt x="0" y="25"/>
                  </a:lnTo>
                  <a:lnTo>
                    <a:pt x="0" y="12"/>
                  </a:lnTo>
                  <a:lnTo>
                    <a:pt x="20" y="0"/>
                  </a:lnTo>
                  <a:lnTo>
                    <a:pt x="61" y="0"/>
                  </a:lnTo>
                  <a:lnTo>
                    <a:pt x="61" y="25"/>
                  </a:lnTo>
                  <a:lnTo>
                    <a:pt x="81" y="74"/>
                  </a:lnTo>
                  <a:lnTo>
                    <a:pt x="122" y="135"/>
                  </a:lnTo>
                  <a:lnTo>
                    <a:pt x="203" y="209"/>
                  </a:lnTo>
                  <a:lnTo>
                    <a:pt x="285" y="283"/>
                  </a:lnTo>
                  <a:lnTo>
                    <a:pt x="427" y="345"/>
                  </a:lnTo>
                  <a:lnTo>
                    <a:pt x="529" y="369"/>
                  </a:lnTo>
                  <a:lnTo>
                    <a:pt x="631" y="394"/>
                  </a:lnTo>
                  <a:lnTo>
                    <a:pt x="753" y="406"/>
                  </a:lnTo>
                  <a:lnTo>
                    <a:pt x="895" y="406"/>
                  </a:lnTo>
                  <a:lnTo>
                    <a:pt x="977" y="406"/>
                  </a:lnTo>
                  <a:lnTo>
                    <a:pt x="997" y="406"/>
                  </a:lnTo>
                  <a:lnTo>
                    <a:pt x="1018" y="431"/>
                  </a:lnTo>
                  <a:lnTo>
                    <a:pt x="997" y="443"/>
                  </a:lnTo>
                  <a:lnTo>
                    <a:pt x="977" y="456"/>
                  </a:lnTo>
                  <a:lnTo>
                    <a:pt x="895" y="456"/>
                  </a:lnTo>
                  <a:lnTo>
                    <a:pt x="875" y="456"/>
                  </a:lnTo>
                  <a:lnTo>
                    <a:pt x="733" y="443"/>
                  </a:lnTo>
                  <a:lnTo>
                    <a:pt x="610" y="431"/>
                  </a:lnTo>
                  <a:lnTo>
                    <a:pt x="488" y="419"/>
                  </a:lnTo>
                  <a:lnTo>
                    <a:pt x="407" y="382"/>
                  </a:lnTo>
                  <a:lnTo>
                    <a:pt x="305" y="357"/>
                  </a:lnTo>
                  <a:lnTo>
                    <a:pt x="244" y="320"/>
                  </a:lnTo>
                  <a:lnTo>
                    <a:pt x="122" y="234"/>
                  </a:lnTo>
                  <a:close/>
                </a:path>
              </a:pathLst>
            </a:custGeom>
            <a:solidFill>
              <a:srgbClr val="8B2F12"/>
            </a:solidFill>
            <a:ln w="9525">
              <a:noFill/>
              <a:round/>
              <a:headEnd/>
              <a:tailEnd/>
            </a:ln>
          </p:spPr>
          <p:txBody>
            <a:bodyPr/>
            <a:lstStyle/>
            <a:p>
              <a:endParaRPr lang="en-GB"/>
            </a:p>
          </p:txBody>
        </p:sp>
        <p:sp>
          <p:nvSpPr>
            <p:cNvPr id="2068" name="Freeform 26"/>
            <p:cNvSpPr>
              <a:spLocks/>
            </p:cNvSpPr>
            <p:nvPr/>
          </p:nvSpPr>
          <p:spPr bwMode="auto">
            <a:xfrm>
              <a:off x="5282" y="3173"/>
              <a:ext cx="406" cy="328"/>
            </a:xfrm>
            <a:custGeom>
              <a:avLst/>
              <a:gdLst>
                <a:gd name="T0" fmla="*/ 1 w 692"/>
                <a:gd name="T1" fmla="*/ 139 h 345"/>
                <a:gd name="T2" fmla="*/ 1 w 692"/>
                <a:gd name="T3" fmla="*/ 139 h 345"/>
                <a:gd name="T4" fmla="*/ 1 w 692"/>
                <a:gd name="T5" fmla="*/ 128 h 345"/>
                <a:gd name="T6" fmla="*/ 1 w 692"/>
                <a:gd name="T7" fmla="*/ 115 h 345"/>
                <a:gd name="T8" fmla="*/ 1 w 692"/>
                <a:gd name="T9" fmla="*/ 94 h 345"/>
                <a:gd name="T10" fmla="*/ 1 w 692"/>
                <a:gd name="T11" fmla="*/ 75 h 345"/>
                <a:gd name="T12" fmla="*/ 1 w 692"/>
                <a:gd name="T13" fmla="*/ 29 h 345"/>
                <a:gd name="T14" fmla="*/ 0 w 692"/>
                <a:gd name="T15" fmla="*/ 15 h 345"/>
                <a:gd name="T16" fmla="*/ 0 w 692"/>
                <a:gd name="T17" fmla="*/ 15 h 345"/>
                <a:gd name="T18" fmla="*/ 0 w 692"/>
                <a:gd name="T19" fmla="*/ 15 h 345"/>
                <a:gd name="T20" fmla="*/ 0 w 692"/>
                <a:gd name="T21" fmla="*/ 10 h 345"/>
                <a:gd name="T22" fmla="*/ 1 w 692"/>
                <a:gd name="T23" fmla="*/ 0 h 345"/>
                <a:gd name="T24" fmla="*/ 1 w 692"/>
                <a:gd name="T25" fmla="*/ 0 h 345"/>
                <a:gd name="T26" fmla="*/ 1 w 692"/>
                <a:gd name="T27" fmla="*/ 0 h 345"/>
                <a:gd name="T28" fmla="*/ 1 w 692"/>
                <a:gd name="T29" fmla="*/ 0 h 345"/>
                <a:gd name="T30" fmla="*/ 1 w 692"/>
                <a:gd name="T31" fmla="*/ 10 h 345"/>
                <a:gd name="T32" fmla="*/ 1 w 692"/>
                <a:gd name="T33" fmla="*/ 10 h 345"/>
                <a:gd name="T34" fmla="*/ 1 w 692"/>
                <a:gd name="T35" fmla="*/ 10 h 345"/>
                <a:gd name="T36" fmla="*/ 1 w 692"/>
                <a:gd name="T37" fmla="*/ 22 h 345"/>
                <a:gd name="T38" fmla="*/ 1 w 692"/>
                <a:gd name="T39" fmla="*/ 60 h 345"/>
                <a:gd name="T40" fmla="*/ 1 w 692"/>
                <a:gd name="T41" fmla="*/ 60 h 345"/>
                <a:gd name="T42" fmla="*/ 1 w 692"/>
                <a:gd name="T43" fmla="*/ 60 h 345"/>
                <a:gd name="T44" fmla="*/ 1 w 692"/>
                <a:gd name="T45" fmla="*/ 79 h 345"/>
                <a:gd name="T46" fmla="*/ 1 w 692"/>
                <a:gd name="T47" fmla="*/ 100 h 345"/>
                <a:gd name="T48" fmla="*/ 1 w 692"/>
                <a:gd name="T49" fmla="*/ 115 h 345"/>
                <a:gd name="T50" fmla="*/ 1 w 692"/>
                <a:gd name="T51" fmla="*/ 119 h 345"/>
                <a:gd name="T52" fmla="*/ 1 w 692"/>
                <a:gd name="T53" fmla="*/ 119 h 345"/>
                <a:gd name="T54" fmla="*/ 1 w 692"/>
                <a:gd name="T55" fmla="*/ 119 h 345"/>
                <a:gd name="T56" fmla="*/ 1 w 692"/>
                <a:gd name="T57" fmla="*/ 119 h 345"/>
                <a:gd name="T58" fmla="*/ 1 w 692"/>
                <a:gd name="T59" fmla="*/ 128 h 345"/>
                <a:gd name="T60" fmla="*/ 1 w 692"/>
                <a:gd name="T61" fmla="*/ 128 h 345"/>
                <a:gd name="T62" fmla="*/ 1 w 692"/>
                <a:gd name="T63" fmla="*/ 128 h 345"/>
                <a:gd name="T64" fmla="*/ 1 w 692"/>
                <a:gd name="T65" fmla="*/ 134 h 345"/>
                <a:gd name="T66" fmla="*/ 1 w 692"/>
                <a:gd name="T67" fmla="*/ 139 h 345"/>
                <a:gd name="T68" fmla="*/ 1 w 692"/>
                <a:gd name="T69" fmla="*/ 139 h 345"/>
                <a:gd name="T70" fmla="*/ 1 w 692"/>
                <a:gd name="T71" fmla="*/ 139 h 345"/>
                <a:gd name="T72" fmla="*/ 1 w 692"/>
                <a:gd name="T73" fmla="*/ 139 h 345"/>
                <a:gd name="T74" fmla="*/ 1 w 692"/>
                <a:gd name="T75" fmla="*/ 139 h 3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2"/>
                <a:gd name="T115" fmla="*/ 0 h 345"/>
                <a:gd name="T116" fmla="*/ 692 w 692"/>
                <a:gd name="T117" fmla="*/ 345 h 3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2" h="345">
                  <a:moveTo>
                    <a:pt x="651" y="345"/>
                  </a:moveTo>
                  <a:lnTo>
                    <a:pt x="651" y="345"/>
                  </a:lnTo>
                  <a:lnTo>
                    <a:pt x="509" y="321"/>
                  </a:lnTo>
                  <a:lnTo>
                    <a:pt x="387" y="284"/>
                  </a:lnTo>
                  <a:lnTo>
                    <a:pt x="265" y="234"/>
                  </a:lnTo>
                  <a:lnTo>
                    <a:pt x="183" y="185"/>
                  </a:lnTo>
                  <a:lnTo>
                    <a:pt x="41" y="74"/>
                  </a:lnTo>
                  <a:lnTo>
                    <a:pt x="0" y="37"/>
                  </a:lnTo>
                  <a:lnTo>
                    <a:pt x="0" y="13"/>
                  </a:lnTo>
                  <a:lnTo>
                    <a:pt x="20" y="0"/>
                  </a:lnTo>
                  <a:lnTo>
                    <a:pt x="41" y="0"/>
                  </a:lnTo>
                  <a:lnTo>
                    <a:pt x="81" y="13"/>
                  </a:lnTo>
                  <a:lnTo>
                    <a:pt x="122" y="50"/>
                  </a:lnTo>
                  <a:lnTo>
                    <a:pt x="224" y="148"/>
                  </a:lnTo>
                  <a:lnTo>
                    <a:pt x="326" y="197"/>
                  </a:lnTo>
                  <a:lnTo>
                    <a:pt x="427" y="247"/>
                  </a:lnTo>
                  <a:lnTo>
                    <a:pt x="529" y="284"/>
                  </a:lnTo>
                  <a:lnTo>
                    <a:pt x="651" y="296"/>
                  </a:lnTo>
                  <a:lnTo>
                    <a:pt x="692" y="296"/>
                  </a:lnTo>
                  <a:lnTo>
                    <a:pt x="692" y="321"/>
                  </a:lnTo>
                  <a:lnTo>
                    <a:pt x="692" y="333"/>
                  </a:lnTo>
                  <a:lnTo>
                    <a:pt x="651" y="345"/>
                  </a:lnTo>
                  <a:close/>
                </a:path>
              </a:pathLst>
            </a:custGeom>
            <a:solidFill>
              <a:srgbClr val="8B2F12"/>
            </a:solidFill>
            <a:ln w="9525">
              <a:noFill/>
              <a:round/>
              <a:headEnd/>
              <a:tailEnd/>
            </a:ln>
          </p:spPr>
          <p:txBody>
            <a:bodyPr/>
            <a:lstStyle/>
            <a:p>
              <a:endParaRPr lang="en-GB"/>
            </a:p>
          </p:txBody>
        </p:sp>
        <p:sp>
          <p:nvSpPr>
            <p:cNvPr id="2069" name="Freeform 27"/>
            <p:cNvSpPr>
              <a:spLocks/>
            </p:cNvSpPr>
            <p:nvPr/>
          </p:nvSpPr>
          <p:spPr bwMode="auto">
            <a:xfrm>
              <a:off x="1681" y="2483"/>
              <a:ext cx="1526" cy="1170"/>
            </a:xfrm>
            <a:custGeom>
              <a:avLst/>
              <a:gdLst>
                <a:gd name="T0" fmla="*/ 0 w 2606"/>
                <a:gd name="T1" fmla="*/ 217 h 1231"/>
                <a:gd name="T2" fmla="*/ 0 w 2606"/>
                <a:gd name="T3" fmla="*/ 217 h 1231"/>
                <a:gd name="T4" fmla="*/ 1 w 2606"/>
                <a:gd name="T5" fmla="*/ 287 h 1231"/>
                <a:gd name="T6" fmla="*/ 1 w 2606"/>
                <a:gd name="T7" fmla="*/ 339 h 1231"/>
                <a:gd name="T8" fmla="*/ 1 w 2606"/>
                <a:gd name="T9" fmla="*/ 390 h 1231"/>
                <a:gd name="T10" fmla="*/ 1 w 2606"/>
                <a:gd name="T11" fmla="*/ 425 h 1231"/>
                <a:gd name="T12" fmla="*/ 1 w 2606"/>
                <a:gd name="T13" fmla="*/ 453 h 1231"/>
                <a:gd name="T14" fmla="*/ 1 w 2606"/>
                <a:gd name="T15" fmla="*/ 474 h 1231"/>
                <a:gd name="T16" fmla="*/ 1 w 2606"/>
                <a:gd name="T17" fmla="*/ 489 h 1231"/>
                <a:gd name="T18" fmla="*/ 1 w 2606"/>
                <a:gd name="T19" fmla="*/ 493 h 1231"/>
                <a:gd name="T20" fmla="*/ 1 w 2606"/>
                <a:gd name="T21" fmla="*/ 493 h 1231"/>
                <a:gd name="T22" fmla="*/ 1 w 2606"/>
                <a:gd name="T23" fmla="*/ 493 h 1231"/>
                <a:gd name="T24" fmla="*/ 1 w 2606"/>
                <a:gd name="T25" fmla="*/ 489 h 1231"/>
                <a:gd name="T26" fmla="*/ 1 w 2606"/>
                <a:gd name="T27" fmla="*/ 478 h 1231"/>
                <a:gd name="T28" fmla="*/ 1 w 2606"/>
                <a:gd name="T29" fmla="*/ 464 h 1231"/>
                <a:gd name="T30" fmla="*/ 1 w 2606"/>
                <a:gd name="T31" fmla="*/ 449 h 1231"/>
                <a:gd name="T32" fmla="*/ 1 w 2606"/>
                <a:gd name="T33" fmla="*/ 430 h 1231"/>
                <a:gd name="T34" fmla="*/ 1 w 2606"/>
                <a:gd name="T35" fmla="*/ 393 h 1231"/>
                <a:gd name="T36" fmla="*/ 1 w 2606"/>
                <a:gd name="T37" fmla="*/ 352 h 1231"/>
                <a:gd name="T38" fmla="*/ 1 w 2606"/>
                <a:gd name="T39" fmla="*/ 317 h 1231"/>
                <a:gd name="T40" fmla="*/ 1 w 2606"/>
                <a:gd name="T41" fmla="*/ 297 h 1231"/>
                <a:gd name="T42" fmla="*/ 1 w 2606"/>
                <a:gd name="T43" fmla="*/ 287 h 1231"/>
                <a:gd name="T44" fmla="*/ 1 w 2606"/>
                <a:gd name="T45" fmla="*/ 275 h 1231"/>
                <a:gd name="T46" fmla="*/ 1 w 2606"/>
                <a:gd name="T47" fmla="*/ 266 h 1231"/>
                <a:gd name="T48" fmla="*/ 1 w 2606"/>
                <a:gd name="T49" fmla="*/ 74 h 1231"/>
                <a:gd name="T50" fmla="*/ 1 w 2606"/>
                <a:gd name="T51" fmla="*/ 10 h 1231"/>
                <a:gd name="T52" fmla="*/ 1 w 2606"/>
                <a:gd name="T53" fmla="*/ 0 h 1231"/>
                <a:gd name="T54" fmla="*/ 1 w 2606"/>
                <a:gd name="T55" fmla="*/ 0 h 1231"/>
                <a:gd name="T56" fmla="*/ 1 w 2606"/>
                <a:gd name="T57" fmla="*/ 74 h 1231"/>
                <a:gd name="T58" fmla="*/ 1 w 2606"/>
                <a:gd name="T59" fmla="*/ 138 h 1231"/>
                <a:gd name="T60" fmla="*/ 1 w 2606"/>
                <a:gd name="T61" fmla="*/ 188 h 1231"/>
                <a:gd name="T62" fmla="*/ 1 w 2606"/>
                <a:gd name="T63" fmla="*/ 207 h 1231"/>
                <a:gd name="T64" fmla="*/ 1 w 2606"/>
                <a:gd name="T65" fmla="*/ 226 h 1231"/>
                <a:gd name="T66" fmla="*/ 1 w 2606"/>
                <a:gd name="T67" fmla="*/ 226 h 1231"/>
                <a:gd name="T68" fmla="*/ 1 w 2606"/>
                <a:gd name="T69" fmla="*/ 247 h 1231"/>
                <a:gd name="T70" fmla="*/ 1 w 2606"/>
                <a:gd name="T71" fmla="*/ 261 h 1231"/>
                <a:gd name="T72" fmla="*/ 1 w 2606"/>
                <a:gd name="T73" fmla="*/ 272 h 1231"/>
                <a:gd name="T74" fmla="*/ 1 w 2606"/>
                <a:gd name="T75" fmla="*/ 275 h 1231"/>
                <a:gd name="T76" fmla="*/ 1 w 2606"/>
                <a:gd name="T77" fmla="*/ 282 h 1231"/>
                <a:gd name="T78" fmla="*/ 1 w 2606"/>
                <a:gd name="T79" fmla="*/ 282 h 1231"/>
                <a:gd name="T80" fmla="*/ 1 w 2606"/>
                <a:gd name="T81" fmla="*/ 272 h 1231"/>
                <a:gd name="T82" fmla="*/ 1 w 2606"/>
                <a:gd name="T83" fmla="*/ 251 h 1231"/>
                <a:gd name="T84" fmla="*/ 1 w 2606"/>
                <a:gd name="T85" fmla="*/ 236 h 1231"/>
                <a:gd name="T86" fmla="*/ 0 w 2606"/>
                <a:gd name="T87" fmla="*/ 217 h 1231"/>
                <a:gd name="T88" fmla="*/ 0 w 2606"/>
                <a:gd name="T89" fmla="*/ 217 h 1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06"/>
                <a:gd name="T136" fmla="*/ 0 h 1231"/>
                <a:gd name="T137" fmla="*/ 2606 w 2606"/>
                <a:gd name="T138" fmla="*/ 1231 h 1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06" h="1231">
                  <a:moveTo>
                    <a:pt x="0" y="542"/>
                  </a:moveTo>
                  <a:lnTo>
                    <a:pt x="0" y="542"/>
                  </a:lnTo>
                  <a:lnTo>
                    <a:pt x="41" y="714"/>
                  </a:lnTo>
                  <a:lnTo>
                    <a:pt x="102" y="849"/>
                  </a:lnTo>
                  <a:lnTo>
                    <a:pt x="184" y="973"/>
                  </a:lnTo>
                  <a:lnTo>
                    <a:pt x="326" y="1059"/>
                  </a:lnTo>
                  <a:lnTo>
                    <a:pt x="469" y="1133"/>
                  </a:lnTo>
                  <a:lnTo>
                    <a:pt x="672" y="1182"/>
                  </a:lnTo>
                  <a:lnTo>
                    <a:pt x="896" y="1219"/>
                  </a:lnTo>
                  <a:lnTo>
                    <a:pt x="1140" y="1231"/>
                  </a:lnTo>
                  <a:lnTo>
                    <a:pt x="1303" y="1231"/>
                  </a:lnTo>
                  <a:lnTo>
                    <a:pt x="1466" y="1219"/>
                  </a:lnTo>
                  <a:lnTo>
                    <a:pt x="1629" y="1194"/>
                  </a:lnTo>
                  <a:lnTo>
                    <a:pt x="1772" y="1157"/>
                  </a:lnTo>
                  <a:lnTo>
                    <a:pt x="1914" y="1120"/>
                  </a:lnTo>
                  <a:lnTo>
                    <a:pt x="2057" y="1071"/>
                  </a:lnTo>
                  <a:lnTo>
                    <a:pt x="2281" y="985"/>
                  </a:lnTo>
                  <a:lnTo>
                    <a:pt x="2464" y="874"/>
                  </a:lnTo>
                  <a:lnTo>
                    <a:pt x="2586" y="788"/>
                  </a:lnTo>
                  <a:lnTo>
                    <a:pt x="2606" y="739"/>
                  </a:lnTo>
                  <a:lnTo>
                    <a:pt x="2606" y="714"/>
                  </a:lnTo>
                  <a:lnTo>
                    <a:pt x="2586" y="689"/>
                  </a:lnTo>
                  <a:lnTo>
                    <a:pt x="2545" y="665"/>
                  </a:lnTo>
                  <a:lnTo>
                    <a:pt x="1975" y="184"/>
                  </a:lnTo>
                  <a:lnTo>
                    <a:pt x="1812" y="24"/>
                  </a:lnTo>
                  <a:lnTo>
                    <a:pt x="1079" y="0"/>
                  </a:lnTo>
                  <a:lnTo>
                    <a:pt x="998" y="184"/>
                  </a:lnTo>
                  <a:lnTo>
                    <a:pt x="957" y="344"/>
                  </a:lnTo>
                  <a:lnTo>
                    <a:pt x="916" y="468"/>
                  </a:lnTo>
                  <a:lnTo>
                    <a:pt x="896" y="517"/>
                  </a:lnTo>
                  <a:lnTo>
                    <a:pt x="855" y="566"/>
                  </a:lnTo>
                  <a:lnTo>
                    <a:pt x="794" y="615"/>
                  </a:lnTo>
                  <a:lnTo>
                    <a:pt x="733" y="652"/>
                  </a:lnTo>
                  <a:lnTo>
                    <a:pt x="672" y="677"/>
                  </a:lnTo>
                  <a:lnTo>
                    <a:pt x="591" y="689"/>
                  </a:lnTo>
                  <a:lnTo>
                    <a:pt x="530" y="702"/>
                  </a:lnTo>
                  <a:lnTo>
                    <a:pt x="448" y="702"/>
                  </a:lnTo>
                  <a:lnTo>
                    <a:pt x="306" y="677"/>
                  </a:lnTo>
                  <a:lnTo>
                    <a:pt x="184" y="628"/>
                  </a:lnTo>
                  <a:lnTo>
                    <a:pt x="82" y="591"/>
                  </a:lnTo>
                  <a:lnTo>
                    <a:pt x="0" y="542"/>
                  </a:lnTo>
                  <a:close/>
                </a:path>
              </a:pathLst>
            </a:custGeom>
            <a:solidFill>
              <a:srgbClr val="CB5E28"/>
            </a:solidFill>
            <a:ln w="9525">
              <a:noFill/>
              <a:round/>
              <a:headEnd/>
              <a:tailEnd/>
            </a:ln>
          </p:spPr>
          <p:txBody>
            <a:bodyPr/>
            <a:lstStyle/>
            <a:p>
              <a:endParaRPr lang="en-GB"/>
            </a:p>
          </p:txBody>
        </p:sp>
        <p:sp>
          <p:nvSpPr>
            <p:cNvPr id="2070" name="Freeform 28"/>
            <p:cNvSpPr>
              <a:spLocks/>
            </p:cNvSpPr>
            <p:nvPr/>
          </p:nvSpPr>
          <p:spPr bwMode="auto">
            <a:xfrm>
              <a:off x="1860" y="2798"/>
              <a:ext cx="692" cy="539"/>
            </a:xfrm>
            <a:custGeom>
              <a:avLst/>
              <a:gdLst>
                <a:gd name="T0" fmla="*/ 1 w 1181"/>
                <a:gd name="T1" fmla="*/ 119 h 567"/>
                <a:gd name="T2" fmla="*/ 1 w 1181"/>
                <a:gd name="T3" fmla="*/ 119 h 567"/>
                <a:gd name="T4" fmla="*/ 1 w 1181"/>
                <a:gd name="T5" fmla="*/ 79 h 567"/>
                <a:gd name="T6" fmla="*/ 1 w 1181"/>
                <a:gd name="T7" fmla="*/ 45 h 567"/>
                <a:gd name="T8" fmla="*/ 1 w 1181"/>
                <a:gd name="T9" fmla="*/ 10 h 567"/>
                <a:gd name="T10" fmla="*/ 1 w 1181"/>
                <a:gd name="T11" fmla="*/ 10 h 567"/>
                <a:gd name="T12" fmla="*/ 1 w 1181"/>
                <a:gd name="T13" fmla="*/ 10 h 567"/>
                <a:gd name="T14" fmla="*/ 1 w 1181"/>
                <a:gd name="T15" fmla="*/ 10 h 567"/>
                <a:gd name="T16" fmla="*/ 1 w 1181"/>
                <a:gd name="T17" fmla="*/ 10 h 567"/>
                <a:gd name="T18" fmla="*/ 1 w 1181"/>
                <a:gd name="T19" fmla="*/ 0 h 567"/>
                <a:gd name="T20" fmla="*/ 1 w 1181"/>
                <a:gd name="T21" fmla="*/ 0 h 567"/>
                <a:gd name="T22" fmla="*/ 1 w 1181"/>
                <a:gd name="T23" fmla="*/ 0 h 567"/>
                <a:gd name="T24" fmla="*/ 1 w 1181"/>
                <a:gd name="T25" fmla="*/ 0 h 567"/>
                <a:gd name="T26" fmla="*/ 1 w 1181"/>
                <a:gd name="T27" fmla="*/ 10 h 567"/>
                <a:gd name="T28" fmla="*/ 1 w 1181"/>
                <a:gd name="T29" fmla="*/ 10 h 567"/>
                <a:gd name="T30" fmla="*/ 1 w 1181"/>
                <a:gd name="T31" fmla="*/ 10 h 567"/>
                <a:gd name="T32" fmla="*/ 1 w 1181"/>
                <a:gd name="T33" fmla="*/ 40 h 567"/>
                <a:gd name="T34" fmla="*/ 1 w 1181"/>
                <a:gd name="T35" fmla="*/ 69 h 567"/>
                <a:gd name="T36" fmla="*/ 1 w 1181"/>
                <a:gd name="T37" fmla="*/ 109 h 567"/>
                <a:gd name="T38" fmla="*/ 1 w 1181"/>
                <a:gd name="T39" fmla="*/ 109 h 567"/>
                <a:gd name="T40" fmla="*/ 1 w 1181"/>
                <a:gd name="T41" fmla="*/ 109 h 567"/>
                <a:gd name="T42" fmla="*/ 1 w 1181"/>
                <a:gd name="T43" fmla="*/ 143 h 567"/>
                <a:gd name="T44" fmla="*/ 1 w 1181"/>
                <a:gd name="T45" fmla="*/ 178 h 567"/>
                <a:gd name="T46" fmla="*/ 1 w 1181"/>
                <a:gd name="T47" fmla="*/ 188 h 567"/>
                <a:gd name="T48" fmla="*/ 1 w 1181"/>
                <a:gd name="T49" fmla="*/ 199 h 567"/>
                <a:gd name="T50" fmla="*/ 1 w 1181"/>
                <a:gd name="T51" fmla="*/ 202 h 567"/>
                <a:gd name="T52" fmla="*/ 1 w 1181"/>
                <a:gd name="T53" fmla="*/ 207 h 567"/>
                <a:gd name="T54" fmla="*/ 1 w 1181"/>
                <a:gd name="T55" fmla="*/ 207 h 567"/>
                <a:gd name="T56" fmla="*/ 1 w 1181"/>
                <a:gd name="T57" fmla="*/ 207 h 567"/>
                <a:gd name="T58" fmla="*/ 1 w 1181"/>
                <a:gd name="T59" fmla="*/ 202 h 567"/>
                <a:gd name="T60" fmla="*/ 1 w 1181"/>
                <a:gd name="T61" fmla="*/ 193 h 567"/>
                <a:gd name="T62" fmla="*/ 1 w 1181"/>
                <a:gd name="T63" fmla="*/ 193 h 567"/>
                <a:gd name="T64" fmla="*/ 1 w 1181"/>
                <a:gd name="T65" fmla="*/ 193 h 567"/>
                <a:gd name="T66" fmla="*/ 1 w 1181"/>
                <a:gd name="T67" fmla="*/ 199 h 567"/>
                <a:gd name="T68" fmla="*/ 0 w 1181"/>
                <a:gd name="T69" fmla="*/ 202 h 567"/>
                <a:gd name="T70" fmla="*/ 0 w 1181"/>
                <a:gd name="T71" fmla="*/ 202 h 567"/>
                <a:gd name="T72" fmla="*/ 0 w 1181"/>
                <a:gd name="T73" fmla="*/ 202 h 567"/>
                <a:gd name="T74" fmla="*/ 1 w 1181"/>
                <a:gd name="T75" fmla="*/ 207 h 567"/>
                <a:gd name="T76" fmla="*/ 1 w 1181"/>
                <a:gd name="T77" fmla="*/ 213 h 567"/>
                <a:gd name="T78" fmla="*/ 1 w 1181"/>
                <a:gd name="T79" fmla="*/ 213 h 567"/>
                <a:gd name="T80" fmla="*/ 1 w 1181"/>
                <a:gd name="T81" fmla="*/ 213 h 567"/>
                <a:gd name="T82" fmla="*/ 1 w 1181"/>
                <a:gd name="T83" fmla="*/ 223 h 567"/>
                <a:gd name="T84" fmla="*/ 1 w 1181"/>
                <a:gd name="T85" fmla="*/ 227 h 567"/>
                <a:gd name="T86" fmla="*/ 1 w 1181"/>
                <a:gd name="T87" fmla="*/ 227 h 567"/>
                <a:gd name="T88" fmla="*/ 1 w 1181"/>
                <a:gd name="T89" fmla="*/ 227 h 567"/>
                <a:gd name="T90" fmla="*/ 1 w 1181"/>
                <a:gd name="T91" fmla="*/ 223 h 567"/>
                <a:gd name="T92" fmla="*/ 1 w 1181"/>
                <a:gd name="T93" fmla="*/ 218 h 567"/>
                <a:gd name="T94" fmla="*/ 1 w 1181"/>
                <a:gd name="T95" fmla="*/ 202 h 567"/>
                <a:gd name="T96" fmla="*/ 1 w 1181"/>
                <a:gd name="T97" fmla="*/ 193 h 567"/>
                <a:gd name="T98" fmla="*/ 1 w 1181"/>
                <a:gd name="T99" fmla="*/ 174 h 567"/>
                <a:gd name="T100" fmla="*/ 1 w 1181"/>
                <a:gd name="T101" fmla="*/ 157 h 567"/>
                <a:gd name="T102" fmla="*/ 1 w 1181"/>
                <a:gd name="T103" fmla="*/ 119 h 567"/>
                <a:gd name="T104" fmla="*/ 1 w 1181"/>
                <a:gd name="T105" fmla="*/ 119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1"/>
                <a:gd name="T160" fmla="*/ 0 h 567"/>
                <a:gd name="T161" fmla="*/ 1181 w 118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1" h="567">
                  <a:moveTo>
                    <a:pt x="1018" y="296"/>
                  </a:moveTo>
                  <a:lnTo>
                    <a:pt x="1018" y="296"/>
                  </a:lnTo>
                  <a:lnTo>
                    <a:pt x="1099" y="197"/>
                  </a:lnTo>
                  <a:lnTo>
                    <a:pt x="1140" y="111"/>
                  </a:lnTo>
                  <a:lnTo>
                    <a:pt x="1181" y="25"/>
                  </a:lnTo>
                  <a:lnTo>
                    <a:pt x="1160" y="12"/>
                  </a:lnTo>
                  <a:lnTo>
                    <a:pt x="1140" y="0"/>
                  </a:lnTo>
                  <a:lnTo>
                    <a:pt x="1119" y="0"/>
                  </a:lnTo>
                  <a:lnTo>
                    <a:pt x="1099" y="12"/>
                  </a:lnTo>
                  <a:lnTo>
                    <a:pt x="1079" y="99"/>
                  </a:lnTo>
                  <a:lnTo>
                    <a:pt x="1018" y="173"/>
                  </a:lnTo>
                  <a:lnTo>
                    <a:pt x="957" y="271"/>
                  </a:lnTo>
                  <a:lnTo>
                    <a:pt x="855" y="357"/>
                  </a:lnTo>
                  <a:lnTo>
                    <a:pt x="712" y="444"/>
                  </a:lnTo>
                  <a:lnTo>
                    <a:pt x="651" y="468"/>
                  </a:lnTo>
                  <a:lnTo>
                    <a:pt x="549" y="493"/>
                  </a:lnTo>
                  <a:lnTo>
                    <a:pt x="448" y="505"/>
                  </a:lnTo>
                  <a:lnTo>
                    <a:pt x="346" y="517"/>
                  </a:lnTo>
                  <a:lnTo>
                    <a:pt x="203" y="505"/>
                  </a:lnTo>
                  <a:lnTo>
                    <a:pt x="61" y="481"/>
                  </a:lnTo>
                  <a:lnTo>
                    <a:pt x="20" y="493"/>
                  </a:lnTo>
                  <a:lnTo>
                    <a:pt x="0" y="505"/>
                  </a:lnTo>
                  <a:lnTo>
                    <a:pt x="20" y="517"/>
                  </a:lnTo>
                  <a:lnTo>
                    <a:pt x="40" y="530"/>
                  </a:lnTo>
                  <a:lnTo>
                    <a:pt x="203" y="554"/>
                  </a:lnTo>
                  <a:lnTo>
                    <a:pt x="346" y="567"/>
                  </a:lnTo>
                  <a:lnTo>
                    <a:pt x="468" y="554"/>
                  </a:lnTo>
                  <a:lnTo>
                    <a:pt x="570" y="542"/>
                  </a:lnTo>
                  <a:lnTo>
                    <a:pt x="672" y="505"/>
                  </a:lnTo>
                  <a:lnTo>
                    <a:pt x="773" y="481"/>
                  </a:lnTo>
                  <a:lnTo>
                    <a:pt x="855" y="431"/>
                  </a:lnTo>
                  <a:lnTo>
                    <a:pt x="916" y="394"/>
                  </a:lnTo>
                  <a:lnTo>
                    <a:pt x="1018" y="296"/>
                  </a:lnTo>
                  <a:close/>
                </a:path>
              </a:pathLst>
            </a:custGeom>
            <a:solidFill>
              <a:srgbClr val="8B2F12"/>
            </a:solidFill>
            <a:ln w="9525">
              <a:noFill/>
              <a:round/>
              <a:headEnd/>
              <a:tailEnd/>
            </a:ln>
          </p:spPr>
          <p:txBody>
            <a:bodyPr/>
            <a:lstStyle/>
            <a:p>
              <a:endParaRPr lang="en-GB"/>
            </a:p>
          </p:txBody>
        </p:sp>
        <p:sp>
          <p:nvSpPr>
            <p:cNvPr id="2071" name="Freeform 29"/>
            <p:cNvSpPr>
              <a:spLocks/>
            </p:cNvSpPr>
            <p:nvPr/>
          </p:nvSpPr>
          <p:spPr bwMode="auto">
            <a:xfrm>
              <a:off x="2123" y="3021"/>
              <a:ext cx="596" cy="433"/>
            </a:xfrm>
            <a:custGeom>
              <a:avLst/>
              <a:gdLst>
                <a:gd name="T0" fmla="*/ 1 w 1018"/>
                <a:gd name="T1" fmla="*/ 92 h 456"/>
                <a:gd name="T2" fmla="*/ 1 w 1018"/>
                <a:gd name="T3" fmla="*/ 92 h 456"/>
                <a:gd name="T4" fmla="*/ 1 w 1018"/>
                <a:gd name="T5" fmla="*/ 63 h 456"/>
                <a:gd name="T6" fmla="*/ 1 w 1018"/>
                <a:gd name="T7" fmla="*/ 34 h 456"/>
                <a:gd name="T8" fmla="*/ 1 w 1018"/>
                <a:gd name="T9" fmla="*/ 9 h 456"/>
                <a:gd name="T10" fmla="*/ 1 w 1018"/>
                <a:gd name="T11" fmla="*/ 9 h 456"/>
                <a:gd name="T12" fmla="*/ 1 w 1018"/>
                <a:gd name="T13" fmla="*/ 9 h 456"/>
                <a:gd name="T14" fmla="*/ 1 w 1018"/>
                <a:gd name="T15" fmla="*/ 0 h 456"/>
                <a:gd name="T16" fmla="*/ 1 w 1018"/>
                <a:gd name="T17" fmla="*/ 0 h 456"/>
                <a:gd name="T18" fmla="*/ 1 w 1018"/>
                <a:gd name="T19" fmla="*/ 0 h 456"/>
                <a:gd name="T20" fmla="*/ 1 w 1018"/>
                <a:gd name="T21" fmla="*/ 0 h 456"/>
                <a:gd name="T22" fmla="*/ 1 w 1018"/>
                <a:gd name="T23" fmla="*/ 0 h 456"/>
                <a:gd name="T24" fmla="*/ 1 w 1018"/>
                <a:gd name="T25" fmla="*/ 9 h 456"/>
                <a:gd name="T26" fmla="*/ 1 w 1018"/>
                <a:gd name="T27" fmla="*/ 9 h 456"/>
                <a:gd name="T28" fmla="*/ 1 w 1018"/>
                <a:gd name="T29" fmla="*/ 9 h 456"/>
                <a:gd name="T30" fmla="*/ 1 w 1018"/>
                <a:gd name="T31" fmla="*/ 28 h 456"/>
                <a:gd name="T32" fmla="*/ 1 w 1018"/>
                <a:gd name="T33" fmla="*/ 28 h 456"/>
                <a:gd name="T34" fmla="*/ 1 w 1018"/>
                <a:gd name="T35" fmla="*/ 28 h 456"/>
                <a:gd name="T36" fmla="*/ 1 w 1018"/>
                <a:gd name="T37" fmla="*/ 54 h 456"/>
                <a:gd name="T38" fmla="*/ 1 w 1018"/>
                <a:gd name="T39" fmla="*/ 82 h 456"/>
                <a:gd name="T40" fmla="*/ 1 w 1018"/>
                <a:gd name="T41" fmla="*/ 82 h 456"/>
                <a:gd name="T42" fmla="*/ 1 w 1018"/>
                <a:gd name="T43" fmla="*/ 82 h 456"/>
                <a:gd name="T44" fmla="*/ 1 w 1018"/>
                <a:gd name="T45" fmla="*/ 111 h 456"/>
                <a:gd name="T46" fmla="*/ 1 w 1018"/>
                <a:gd name="T47" fmla="*/ 137 h 456"/>
                <a:gd name="T48" fmla="*/ 1 w 1018"/>
                <a:gd name="T49" fmla="*/ 145 h 456"/>
                <a:gd name="T50" fmla="*/ 1 w 1018"/>
                <a:gd name="T51" fmla="*/ 155 h 456"/>
                <a:gd name="T52" fmla="*/ 1 w 1018"/>
                <a:gd name="T53" fmla="*/ 160 h 456"/>
                <a:gd name="T54" fmla="*/ 1 w 1018"/>
                <a:gd name="T55" fmla="*/ 160 h 456"/>
                <a:gd name="T56" fmla="*/ 1 w 1018"/>
                <a:gd name="T57" fmla="*/ 160 h 456"/>
                <a:gd name="T58" fmla="*/ 1 w 1018"/>
                <a:gd name="T59" fmla="*/ 160 h 456"/>
                <a:gd name="T60" fmla="*/ 1 w 1018"/>
                <a:gd name="T61" fmla="*/ 160 h 456"/>
                <a:gd name="T62" fmla="*/ 1 w 1018"/>
                <a:gd name="T63" fmla="*/ 160 h 456"/>
                <a:gd name="T64" fmla="*/ 1 w 1018"/>
                <a:gd name="T65" fmla="*/ 160 h 456"/>
                <a:gd name="T66" fmla="*/ 0 w 1018"/>
                <a:gd name="T67" fmla="*/ 160 h 456"/>
                <a:gd name="T68" fmla="*/ 0 w 1018"/>
                <a:gd name="T69" fmla="*/ 169 h 456"/>
                <a:gd name="T70" fmla="*/ 0 w 1018"/>
                <a:gd name="T71" fmla="*/ 169 h 456"/>
                <a:gd name="T72" fmla="*/ 0 w 1018"/>
                <a:gd name="T73" fmla="*/ 169 h 456"/>
                <a:gd name="T74" fmla="*/ 0 w 1018"/>
                <a:gd name="T75" fmla="*/ 177 h 456"/>
                <a:gd name="T76" fmla="*/ 1 w 1018"/>
                <a:gd name="T77" fmla="*/ 179 h 456"/>
                <a:gd name="T78" fmla="*/ 1 w 1018"/>
                <a:gd name="T79" fmla="*/ 179 h 456"/>
                <a:gd name="T80" fmla="*/ 1 w 1018"/>
                <a:gd name="T81" fmla="*/ 179 h 456"/>
                <a:gd name="T82" fmla="*/ 1 w 1018"/>
                <a:gd name="T83" fmla="*/ 179 h 456"/>
                <a:gd name="T84" fmla="*/ 1 w 1018"/>
                <a:gd name="T85" fmla="*/ 179 h 456"/>
                <a:gd name="T86" fmla="*/ 1 w 1018"/>
                <a:gd name="T87" fmla="*/ 179 h 456"/>
                <a:gd name="T88" fmla="*/ 1 w 1018"/>
                <a:gd name="T89" fmla="*/ 179 h 456"/>
                <a:gd name="T90" fmla="*/ 1 w 1018"/>
                <a:gd name="T91" fmla="*/ 179 h 456"/>
                <a:gd name="T92" fmla="*/ 1 w 1018"/>
                <a:gd name="T93" fmla="*/ 179 h 456"/>
                <a:gd name="T94" fmla="*/ 1 w 1018"/>
                <a:gd name="T95" fmla="*/ 177 h 456"/>
                <a:gd name="T96" fmla="*/ 1 w 1018"/>
                <a:gd name="T97" fmla="*/ 169 h 456"/>
                <a:gd name="T98" fmla="*/ 1 w 1018"/>
                <a:gd name="T99" fmla="*/ 160 h 456"/>
                <a:gd name="T100" fmla="*/ 1 w 1018"/>
                <a:gd name="T101" fmla="*/ 152 h 456"/>
                <a:gd name="T102" fmla="*/ 1 w 1018"/>
                <a:gd name="T103" fmla="*/ 141 h 456"/>
                <a:gd name="T104" fmla="*/ 1 w 1018"/>
                <a:gd name="T105" fmla="*/ 126 h 456"/>
                <a:gd name="T106" fmla="*/ 1 w 1018"/>
                <a:gd name="T107" fmla="*/ 92 h 456"/>
                <a:gd name="T108" fmla="*/ 1 w 1018"/>
                <a:gd name="T109" fmla="*/ 92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8"/>
                <a:gd name="T166" fmla="*/ 0 h 456"/>
                <a:gd name="T167" fmla="*/ 1018 w 1018"/>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8" h="456">
                  <a:moveTo>
                    <a:pt x="875" y="234"/>
                  </a:moveTo>
                  <a:lnTo>
                    <a:pt x="875" y="234"/>
                  </a:lnTo>
                  <a:lnTo>
                    <a:pt x="956" y="160"/>
                  </a:lnTo>
                  <a:lnTo>
                    <a:pt x="997" y="86"/>
                  </a:lnTo>
                  <a:lnTo>
                    <a:pt x="1018" y="25"/>
                  </a:lnTo>
                  <a:lnTo>
                    <a:pt x="997" y="0"/>
                  </a:lnTo>
                  <a:lnTo>
                    <a:pt x="977" y="0"/>
                  </a:lnTo>
                  <a:lnTo>
                    <a:pt x="956" y="0"/>
                  </a:lnTo>
                  <a:lnTo>
                    <a:pt x="936" y="13"/>
                  </a:lnTo>
                  <a:lnTo>
                    <a:pt x="916" y="74"/>
                  </a:lnTo>
                  <a:lnTo>
                    <a:pt x="875" y="136"/>
                  </a:lnTo>
                  <a:lnTo>
                    <a:pt x="814" y="210"/>
                  </a:lnTo>
                  <a:lnTo>
                    <a:pt x="712" y="283"/>
                  </a:lnTo>
                  <a:lnTo>
                    <a:pt x="570" y="345"/>
                  </a:lnTo>
                  <a:lnTo>
                    <a:pt x="488" y="370"/>
                  </a:lnTo>
                  <a:lnTo>
                    <a:pt x="366" y="394"/>
                  </a:lnTo>
                  <a:lnTo>
                    <a:pt x="264" y="407"/>
                  </a:lnTo>
                  <a:lnTo>
                    <a:pt x="122" y="407"/>
                  </a:lnTo>
                  <a:lnTo>
                    <a:pt x="40" y="407"/>
                  </a:lnTo>
                  <a:lnTo>
                    <a:pt x="0" y="407"/>
                  </a:lnTo>
                  <a:lnTo>
                    <a:pt x="0" y="431"/>
                  </a:lnTo>
                  <a:lnTo>
                    <a:pt x="0" y="444"/>
                  </a:lnTo>
                  <a:lnTo>
                    <a:pt x="40" y="456"/>
                  </a:lnTo>
                  <a:lnTo>
                    <a:pt x="122" y="456"/>
                  </a:lnTo>
                  <a:lnTo>
                    <a:pt x="264" y="444"/>
                  </a:lnTo>
                  <a:lnTo>
                    <a:pt x="386" y="431"/>
                  </a:lnTo>
                  <a:lnTo>
                    <a:pt x="509" y="407"/>
                  </a:lnTo>
                  <a:lnTo>
                    <a:pt x="610" y="382"/>
                  </a:lnTo>
                  <a:lnTo>
                    <a:pt x="692" y="357"/>
                  </a:lnTo>
                  <a:lnTo>
                    <a:pt x="773" y="320"/>
                  </a:lnTo>
                  <a:lnTo>
                    <a:pt x="875" y="234"/>
                  </a:lnTo>
                  <a:close/>
                </a:path>
              </a:pathLst>
            </a:custGeom>
            <a:solidFill>
              <a:srgbClr val="8B2F12"/>
            </a:solidFill>
            <a:ln w="9525">
              <a:noFill/>
              <a:round/>
              <a:headEnd/>
              <a:tailEnd/>
            </a:ln>
          </p:spPr>
          <p:txBody>
            <a:bodyPr/>
            <a:lstStyle/>
            <a:p>
              <a:endParaRPr lang="en-GB"/>
            </a:p>
          </p:txBody>
        </p:sp>
        <p:sp>
          <p:nvSpPr>
            <p:cNvPr id="2072" name="Freeform 30"/>
            <p:cNvSpPr>
              <a:spLocks/>
            </p:cNvSpPr>
            <p:nvPr/>
          </p:nvSpPr>
          <p:spPr bwMode="auto">
            <a:xfrm>
              <a:off x="2492" y="3185"/>
              <a:ext cx="405" cy="328"/>
            </a:xfrm>
            <a:custGeom>
              <a:avLst/>
              <a:gdLst>
                <a:gd name="T0" fmla="*/ 1 w 692"/>
                <a:gd name="T1" fmla="*/ 139 h 345"/>
                <a:gd name="T2" fmla="*/ 1 w 692"/>
                <a:gd name="T3" fmla="*/ 139 h 345"/>
                <a:gd name="T4" fmla="*/ 1 w 692"/>
                <a:gd name="T5" fmla="*/ 128 h 345"/>
                <a:gd name="T6" fmla="*/ 1 w 692"/>
                <a:gd name="T7" fmla="*/ 114 h 345"/>
                <a:gd name="T8" fmla="*/ 1 w 692"/>
                <a:gd name="T9" fmla="*/ 94 h 345"/>
                <a:gd name="T10" fmla="*/ 1 w 692"/>
                <a:gd name="T11" fmla="*/ 75 h 345"/>
                <a:gd name="T12" fmla="*/ 1 w 692"/>
                <a:gd name="T13" fmla="*/ 29 h 345"/>
                <a:gd name="T14" fmla="*/ 1 w 692"/>
                <a:gd name="T15" fmla="*/ 15 h 345"/>
                <a:gd name="T16" fmla="*/ 1 w 692"/>
                <a:gd name="T17" fmla="*/ 15 h 345"/>
                <a:gd name="T18" fmla="*/ 1 w 692"/>
                <a:gd name="T19" fmla="*/ 15 h 345"/>
                <a:gd name="T20" fmla="*/ 1 w 692"/>
                <a:gd name="T21" fmla="*/ 10 h 345"/>
                <a:gd name="T22" fmla="*/ 1 w 692"/>
                <a:gd name="T23" fmla="*/ 0 h 345"/>
                <a:gd name="T24" fmla="*/ 1 w 692"/>
                <a:gd name="T25" fmla="*/ 0 h 345"/>
                <a:gd name="T26" fmla="*/ 1 w 692"/>
                <a:gd name="T27" fmla="*/ 0 h 345"/>
                <a:gd name="T28" fmla="*/ 1 w 692"/>
                <a:gd name="T29" fmla="*/ 0 h 345"/>
                <a:gd name="T30" fmla="*/ 1 w 692"/>
                <a:gd name="T31" fmla="*/ 10 h 345"/>
                <a:gd name="T32" fmla="*/ 1 w 692"/>
                <a:gd name="T33" fmla="*/ 10 h 345"/>
                <a:gd name="T34" fmla="*/ 1 w 692"/>
                <a:gd name="T35" fmla="*/ 10 h 345"/>
                <a:gd name="T36" fmla="*/ 1 w 692"/>
                <a:gd name="T37" fmla="*/ 21 h 345"/>
                <a:gd name="T38" fmla="*/ 1 w 692"/>
                <a:gd name="T39" fmla="*/ 59 h 345"/>
                <a:gd name="T40" fmla="*/ 1 w 692"/>
                <a:gd name="T41" fmla="*/ 59 h 345"/>
                <a:gd name="T42" fmla="*/ 1 w 692"/>
                <a:gd name="T43" fmla="*/ 59 h 345"/>
                <a:gd name="T44" fmla="*/ 1 w 692"/>
                <a:gd name="T45" fmla="*/ 79 h 345"/>
                <a:gd name="T46" fmla="*/ 1 w 692"/>
                <a:gd name="T47" fmla="*/ 99 h 345"/>
                <a:gd name="T48" fmla="*/ 1 w 692"/>
                <a:gd name="T49" fmla="*/ 114 h 345"/>
                <a:gd name="T50" fmla="*/ 1 w 692"/>
                <a:gd name="T51" fmla="*/ 119 h 345"/>
                <a:gd name="T52" fmla="*/ 1 w 692"/>
                <a:gd name="T53" fmla="*/ 119 h 345"/>
                <a:gd name="T54" fmla="*/ 1 w 692"/>
                <a:gd name="T55" fmla="*/ 119 h 345"/>
                <a:gd name="T56" fmla="*/ 1 w 692"/>
                <a:gd name="T57" fmla="*/ 119 h 345"/>
                <a:gd name="T58" fmla="*/ 0 w 692"/>
                <a:gd name="T59" fmla="*/ 128 h 345"/>
                <a:gd name="T60" fmla="*/ 0 w 692"/>
                <a:gd name="T61" fmla="*/ 128 h 345"/>
                <a:gd name="T62" fmla="*/ 0 w 692"/>
                <a:gd name="T63" fmla="*/ 128 h 345"/>
                <a:gd name="T64" fmla="*/ 1 w 692"/>
                <a:gd name="T65" fmla="*/ 134 h 345"/>
                <a:gd name="T66" fmla="*/ 1 w 692"/>
                <a:gd name="T67" fmla="*/ 139 h 345"/>
                <a:gd name="T68" fmla="*/ 1 w 692"/>
                <a:gd name="T69" fmla="*/ 139 h 345"/>
                <a:gd name="T70" fmla="*/ 1 w 692"/>
                <a:gd name="T71" fmla="*/ 139 h 345"/>
                <a:gd name="T72" fmla="*/ 1 w 692"/>
                <a:gd name="T73" fmla="*/ 139 h 345"/>
                <a:gd name="T74" fmla="*/ 1 w 692"/>
                <a:gd name="T75" fmla="*/ 139 h 3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2"/>
                <a:gd name="T115" fmla="*/ 0 h 345"/>
                <a:gd name="T116" fmla="*/ 692 w 692"/>
                <a:gd name="T117" fmla="*/ 345 h 3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2" h="345">
                  <a:moveTo>
                    <a:pt x="40" y="345"/>
                  </a:moveTo>
                  <a:lnTo>
                    <a:pt x="40" y="345"/>
                  </a:lnTo>
                  <a:lnTo>
                    <a:pt x="183" y="320"/>
                  </a:lnTo>
                  <a:lnTo>
                    <a:pt x="325" y="283"/>
                  </a:lnTo>
                  <a:lnTo>
                    <a:pt x="427" y="234"/>
                  </a:lnTo>
                  <a:lnTo>
                    <a:pt x="529" y="184"/>
                  </a:lnTo>
                  <a:lnTo>
                    <a:pt x="651" y="74"/>
                  </a:lnTo>
                  <a:lnTo>
                    <a:pt x="692" y="37"/>
                  </a:lnTo>
                  <a:lnTo>
                    <a:pt x="692" y="12"/>
                  </a:lnTo>
                  <a:lnTo>
                    <a:pt x="672" y="0"/>
                  </a:lnTo>
                  <a:lnTo>
                    <a:pt x="651" y="0"/>
                  </a:lnTo>
                  <a:lnTo>
                    <a:pt x="631" y="12"/>
                  </a:lnTo>
                  <a:lnTo>
                    <a:pt x="590" y="49"/>
                  </a:lnTo>
                  <a:lnTo>
                    <a:pt x="468" y="147"/>
                  </a:lnTo>
                  <a:lnTo>
                    <a:pt x="387" y="197"/>
                  </a:lnTo>
                  <a:lnTo>
                    <a:pt x="285" y="246"/>
                  </a:lnTo>
                  <a:lnTo>
                    <a:pt x="163" y="283"/>
                  </a:lnTo>
                  <a:lnTo>
                    <a:pt x="40" y="295"/>
                  </a:lnTo>
                  <a:lnTo>
                    <a:pt x="20" y="295"/>
                  </a:lnTo>
                  <a:lnTo>
                    <a:pt x="0" y="320"/>
                  </a:lnTo>
                  <a:lnTo>
                    <a:pt x="20" y="332"/>
                  </a:lnTo>
                  <a:lnTo>
                    <a:pt x="40" y="345"/>
                  </a:lnTo>
                  <a:close/>
                </a:path>
              </a:pathLst>
            </a:custGeom>
            <a:solidFill>
              <a:srgbClr val="8B2F12"/>
            </a:solidFill>
            <a:ln w="9525">
              <a:noFill/>
              <a:round/>
              <a:headEnd/>
              <a:tailEnd/>
            </a:ln>
          </p:spPr>
          <p:txBody>
            <a:bodyPr/>
            <a:lstStyle/>
            <a:p>
              <a:endParaRPr lang="en-GB"/>
            </a:p>
          </p:txBody>
        </p:sp>
        <p:sp>
          <p:nvSpPr>
            <p:cNvPr id="2073" name="Freeform 31"/>
            <p:cNvSpPr>
              <a:spLocks/>
            </p:cNvSpPr>
            <p:nvPr/>
          </p:nvSpPr>
          <p:spPr bwMode="auto">
            <a:xfrm>
              <a:off x="4734" y="3747"/>
              <a:ext cx="1610" cy="1288"/>
            </a:xfrm>
            <a:custGeom>
              <a:avLst/>
              <a:gdLst>
                <a:gd name="T0" fmla="*/ 1 w 2749"/>
                <a:gd name="T1" fmla="*/ 0 h 1355"/>
                <a:gd name="T2" fmla="*/ 1 w 2749"/>
                <a:gd name="T3" fmla="*/ 0 h 1355"/>
                <a:gd name="T4" fmla="*/ 1 w 2749"/>
                <a:gd name="T5" fmla="*/ 10 h 1355"/>
                <a:gd name="T6" fmla="*/ 1 w 2749"/>
                <a:gd name="T7" fmla="*/ 10 h 1355"/>
                <a:gd name="T8" fmla="*/ 1 w 2749"/>
                <a:gd name="T9" fmla="*/ 21 h 1355"/>
                <a:gd name="T10" fmla="*/ 1 w 2749"/>
                <a:gd name="T11" fmla="*/ 40 h 1355"/>
                <a:gd name="T12" fmla="*/ 1 w 2749"/>
                <a:gd name="T13" fmla="*/ 60 h 1355"/>
                <a:gd name="T14" fmla="*/ 1 w 2749"/>
                <a:gd name="T15" fmla="*/ 84 h 1355"/>
                <a:gd name="T16" fmla="*/ 1 w 2749"/>
                <a:gd name="T17" fmla="*/ 114 h 1355"/>
                <a:gd name="T18" fmla="*/ 1 w 2749"/>
                <a:gd name="T19" fmla="*/ 154 h 1355"/>
                <a:gd name="T20" fmla="*/ 1 w 2749"/>
                <a:gd name="T21" fmla="*/ 154 h 1355"/>
                <a:gd name="T22" fmla="*/ 1 w 2749"/>
                <a:gd name="T23" fmla="*/ 177 h 1355"/>
                <a:gd name="T24" fmla="*/ 1 w 2749"/>
                <a:gd name="T25" fmla="*/ 207 h 1355"/>
                <a:gd name="T26" fmla="*/ 1 w 2749"/>
                <a:gd name="T27" fmla="*/ 247 h 1355"/>
                <a:gd name="T28" fmla="*/ 1 w 2749"/>
                <a:gd name="T29" fmla="*/ 287 h 1355"/>
                <a:gd name="T30" fmla="*/ 1 w 2749"/>
                <a:gd name="T31" fmla="*/ 326 h 1355"/>
                <a:gd name="T32" fmla="*/ 1 w 2749"/>
                <a:gd name="T33" fmla="*/ 372 h 1355"/>
                <a:gd name="T34" fmla="*/ 1 w 2749"/>
                <a:gd name="T35" fmla="*/ 414 h 1355"/>
                <a:gd name="T36" fmla="*/ 1 w 2749"/>
                <a:gd name="T37" fmla="*/ 454 h 1355"/>
                <a:gd name="T38" fmla="*/ 1 w 2749"/>
                <a:gd name="T39" fmla="*/ 454 h 1355"/>
                <a:gd name="T40" fmla="*/ 1 w 2749"/>
                <a:gd name="T41" fmla="*/ 475 h 1355"/>
                <a:gd name="T42" fmla="*/ 1 w 2749"/>
                <a:gd name="T43" fmla="*/ 490 h 1355"/>
                <a:gd name="T44" fmla="*/ 1 w 2749"/>
                <a:gd name="T45" fmla="*/ 515 h 1355"/>
                <a:gd name="T46" fmla="*/ 1 w 2749"/>
                <a:gd name="T47" fmla="*/ 532 h 1355"/>
                <a:gd name="T48" fmla="*/ 1 w 2749"/>
                <a:gd name="T49" fmla="*/ 544 h 1355"/>
                <a:gd name="T50" fmla="*/ 1 w 2749"/>
                <a:gd name="T51" fmla="*/ 544 h 1355"/>
                <a:gd name="T52" fmla="*/ 1 w 2749"/>
                <a:gd name="T53" fmla="*/ 539 h 1355"/>
                <a:gd name="T54" fmla="*/ 1 w 2749"/>
                <a:gd name="T55" fmla="*/ 524 h 1355"/>
                <a:gd name="T56" fmla="*/ 1 w 2749"/>
                <a:gd name="T57" fmla="*/ 500 h 1355"/>
                <a:gd name="T58" fmla="*/ 1 w 2749"/>
                <a:gd name="T59" fmla="*/ 500 h 1355"/>
                <a:gd name="T60" fmla="*/ 1 w 2749"/>
                <a:gd name="T61" fmla="*/ 466 h 1355"/>
                <a:gd name="T62" fmla="*/ 1 w 2749"/>
                <a:gd name="T63" fmla="*/ 431 h 1355"/>
                <a:gd name="T64" fmla="*/ 1 w 2749"/>
                <a:gd name="T65" fmla="*/ 361 h 1355"/>
                <a:gd name="T66" fmla="*/ 1 w 2749"/>
                <a:gd name="T67" fmla="*/ 326 h 1355"/>
                <a:gd name="T68" fmla="*/ 1 w 2749"/>
                <a:gd name="T69" fmla="*/ 287 h 1355"/>
                <a:gd name="T70" fmla="*/ 1 w 2749"/>
                <a:gd name="T71" fmla="*/ 247 h 1355"/>
                <a:gd name="T72" fmla="*/ 1 w 2749"/>
                <a:gd name="T73" fmla="*/ 226 h 1355"/>
                <a:gd name="T74" fmla="*/ 1 w 2749"/>
                <a:gd name="T75" fmla="*/ 207 h 1355"/>
                <a:gd name="T76" fmla="*/ 1 w 2749"/>
                <a:gd name="T77" fmla="*/ 207 h 1355"/>
                <a:gd name="T78" fmla="*/ 1 w 2749"/>
                <a:gd name="T79" fmla="*/ 174 h 1355"/>
                <a:gd name="T80" fmla="*/ 1 w 2749"/>
                <a:gd name="T81" fmla="*/ 143 h 1355"/>
                <a:gd name="T82" fmla="*/ 1 w 2749"/>
                <a:gd name="T83" fmla="*/ 118 h 1355"/>
                <a:gd name="T84" fmla="*/ 1 w 2749"/>
                <a:gd name="T85" fmla="*/ 99 h 1355"/>
                <a:gd name="T86" fmla="*/ 1 w 2749"/>
                <a:gd name="T87" fmla="*/ 89 h 1355"/>
                <a:gd name="T88" fmla="*/ 1 w 2749"/>
                <a:gd name="T89" fmla="*/ 79 h 1355"/>
                <a:gd name="T90" fmla="*/ 1 w 2749"/>
                <a:gd name="T91" fmla="*/ 79 h 1355"/>
                <a:gd name="T92" fmla="*/ 0 w 2749"/>
                <a:gd name="T93" fmla="*/ 79 h 1355"/>
                <a:gd name="T94" fmla="*/ 0 w 2749"/>
                <a:gd name="T95" fmla="*/ 79 h 1355"/>
                <a:gd name="T96" fmla="*/ 0 w 2749"/>
                <a:gd name="T97" fmla="*/ 35 h 1355"/>
                <a:gd name="T98" fmla="*/ 1 w 2749"/>
                <a:gd name="T99" fmla="*/ 0 h 1355"/>
                <a:gd name="T100" fmla="*/ 1 w 2749"/>
                <a:gd name="T101" fmla="*/ 0 h 1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9"/>
                <a:gd name="T154" fmla="*/ 0 h 1355"/>
                <a:gd name="T155" fmla="*/ 2749 w 2749"/>
                <a:gd name="T156" fmla="*/ 1355 h 1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9" h="1355">
                  <a:moveTo>
                    <a:pt x="21" y="0"/>
                  </a:moveTo>
                  <a:lnTo>
                    <a:pt x="21" y="0"/>
                  </a:lnTo>
                  <a:lnTo>
                    <a:pt x="224" y="12"/>
                  </a:lnTo>
                  <a:lnTo>
                    <a:pt x="448" y="24"/>
                  </a:lnTo>
                  <a:lnTo>
                    <a:pt x="693" y="49"/>
                  </a:lnTo>
                  <a:lnTo>
                    <a:pt x="957" y="98"/>
                  </a:lnTo>
                  <a:lnTo>
                    <a:pt x="1222" y="148"/>
                  </a:lnTo>
                  <a:lnTo>
                    <a:pt x="1487" y="209"/>
                  </a:lnTo>
                  <a:lnTo>
                    <a:pt x="1731" y="283"/>
                  </a:lnTo>
                  <a:lnTo>
                    <a:pt x="1996" y="382"/>
                  </a:lnTo>
                  <a:lnTo>
                    <a:pt x="2138" y="443"/>
                  </a:lnTo>
                  <a:lnTo>
                    <a:pt x="2260" y="517"/>
                  </a:lnTo>
                  <a:lnTo>
                    <a:pt x="2403" y="616"/>
                  </a:lnTo>
                  <a:lnTo>
                    <a:pt x="2525" y="714"/>
                  </a:lnTo>
                  <a:lnTo>
                    <a:pt x="2627" y="813"/>
                  </a:lnTo>
                  <a:lnTo>
                    <a:pt x="2708" y="924"/>
                  </a:lnTo>
                  <a:lnTo>
                    <a:pt x="2749" y="1034"/>
                  </a:lnTo>
                  <a:lnTo>
                    <a:pt x="2749" y="1133"/>
                  </a:lnTo>
                  <a:lnTo>
                    <a:pt x="2749" y="1182"/>
                  </a:lnTo>
                  <a:lnTo>
                    <a:pt x="2728" y="1219"/>
                  </a:lnTo>
                  <a:lnTo>
                    <a:pt x="2647" y="1281"/>
                  </a:lnTo>
                  <a:lnTo>
                    <a:pt x="2545" y="1330"/>
                  </a:lnTo>
                  <a:lnTo>
                    <a:pt x="2423" y="1355"/>
                  </a:lnTo>
                  <a:lnTo>
                    <a:pt x="2301" y="1355"/>
                  </a:lnTo>
                  <a:lnTo>
                    <a:pt x="2179" y="1342"/>
                  </a:lnTo>
                  <a:lnTo>
                    <a:pt x="2057" y="1305"/>
                  </a:lnTo>
                  <a:lnTo>
                    <a:pt x="1955" y="1244"/>
                  </a:lnTo>
                  <a:lnTo>
                    <a:pt x="1894" y="1158"/>
                  </a:lnTo>
                  <a:lnTo>
                    <a:pt x="1853" y="1071"/>
                  </a:lnTo>
                  <a:lnTo>
                    <a:pt x="1833" y="899"/>
                  </a:lnTo>
                  <a:lnTo>
                    <a:pt x="1833" y="813"/>
                  </a:lnTo>
                  <a:lnTo>
                    <a:pt x="1772" y="714"/>
                  </a:lnTo>
                  <a:lnTo>
                    <a:pt x="1670" y="616"/>
                  </a:lnTo>
                  <a:lnTo>
                    <a:pt x="1609" y="566"/>
                  </a:lnTo>
                  <a:lnTo>
                    <a:pt x="1527" y="517"/>
                  </a:lnTo>
                  <a:lnTo>
                    <a:pt x="1324" y="431"/>
                  </a:lnTo>
                  <a:lnTo>
                    <a:pt x="1120" y="357"/>
                  </a:lnTo>
                  <a:lnTo>
                    <a:pt x="876" y="295"/>
                  </a:lnTo>
                  <a:lnTo>
                    <a:pt x="652" y="246"/>
                  </a:lnTo>
                  <a:lnTo>
                    <a:pt x="448" y="222"/>
                  </a:lnTo>
                  <a:lnTo>
                    <a:pt x="265" y="197"/>
                  </a:lnTo>
                  <a:lnTo>
                    <a:pt x="102" y="197"/>
                  </a:lnTo>
                  <a:lnTo>
                    <a:pt x="0" y="197"/>
                  </a:lnTo>
                  <a:lnTo>
                    <a:pt x="0" y="86"/>
                  </a:lnTo>
                  <a:lnTo>
                    <a:pt x="21" y="0"/>
                  </a:lnTo>
                  <a:close/>
                </a:path>
              </a:pathLst>
            </a:custGeom>
            <a:solidFill>
              <a:srgbClr val="FEDDBF"/>
            </a:solidFill>
            <a:ln w="9525">
              <a:noFill/>
              <a:round/>
              <a:headEnd/>
              <a:tailEnd/>
            </a:ln>
          </p:spPr>
          <p:txBody>
            <a:bodyPr/>
            <a:lstStyle/>
            <a:p>
              <a:endParaRPr lang="en-GB"/>
            </a:p>
          </p:txBody>
        </p:sp>
        <p:sp>
          <p:nvSpPr>
            <p:cNvPr id="2074" name="Freeform 32"/>
            <p:cNvSpPr>
              <a:spLocks/>
            </p:cNvSpPr>
            <p:nvPr/>
          </p:nvSpPr>
          <p:spPr bwMode="auto">
            <a:xfrm>
              <a:off x="3242" y="3536"/>
              <a:ext cx="1813" cy="1581"/>
            </a:xfrm>
            <a:custGeom>
              <a:avLst/>
              <a:gdLst>
                <a:gd name="T0" fmla="*/ 1 w 3441"/>
                <a:gd name="T1" fmla="*/ 1 h 2390"/>
                <a:gd name="T2" fmla="*/ 1 w 3441"/>
                <a:gd name="T3" fmla="*/ 0 h 2390"/>
                <a:gd name="T4" fmla="*/ 1 w 3441"/>
                <a:gd name="T5" fmla="*/ 0 h 2390"/>
                <a:gd name="T6" fmla="*/ 1 w 3441"/>
                <a:gd name="T7" fmla="*/ 0 h 2390"/>
                <a:gd name="T8" fmla="*/ 1 w 3441"/>
                <a:gd name="T9" fmla="*/ 0 h 2390"/>
                <a:gd name="T10" fmla="*/ 1 w 3441"/>
                <a:gd name="T11" fmla="*/ 0 h 2390"/>
                <a:gd name="T12" fmla="*/ 1 w 3441"/>
                <a:gd name="T13" fmla="*/ 1 h 2390"/>
                <a:gd name="T14" fmla="*/ 0 w 3441"/>
                <a:gd name="T15" fmla="*/ 1 h 2390"/>
                <a:gd name="T16" fmla="*/ 1 w 3441"/>
                <a:gd name="T17" fmla="*/ 1 h 2390"/>
                <a:gd name="T18" fmla="*/ 1 w 3441"/>
                <a:gd name="T19" fmla="*/ 1 h 2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1"/>
                <a:gd name="T31" fmla="*/ 0 h 2390"/>
                <a:gd name="T32" fmla="*/ 3441 w 3441"/>
                <a:gd name="T33" fmla="*/ 2390 h 23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1" h="2390">
                  <a:moveTo>
                    <a:pt x="2688" y="12"/>
                  </a:moveTo>
                  <a:lnTo>
                    <a:pt x="1771" y="0"/>
                  </a:lnTo>
                  <a:lnTo>
                    <a:pt x="1731" y="0"/>
                  </a:lnTo>
                  <a:lnTo>
                    <a:pt x="1670" y="0"/>
                  </a:lnTo>
                  <a:lnTo>
                    <a:pt x="753" y="12"/>
                  </a:lnTo>
                  <a:lnTo>
                    <a:pt x="0" y="2390"/>
                  </a:lnTo>
                  <a:lnTo>
                    <a:pt x="3441" y="2390"/>
                  </a:lnTo>
                  <a:lnTo>
                    <a:pt x="2688" y="12"/>
                  </a:lnTo>
                  <a:close/>
                </a:path>
              </a:pathLst>
            </a:custGeom>
            <a:solidFill>
              <a:srgbClr val="DE549E"/>
            </a:solidFill>
            <a:ln w="9525">
              <a:noFill/>
              <a:round/>
              <a:headEnd/>
              <a:tailEnd/>
            </a:ln>
          </p:spPr>
          <p:txBody>
            <a:bodyPr/>
            <a:lstStyle/>
            <a:p>
              <a:endParaRPr lang="en-GB"/>
            </a:p>
          </p:txBody>
        </p:sp>
        <p:sp>
          <p:nvSpPr>
            <p:cNvPr id="2075" name="Freeform 33"/>
            <p:cNvSpPr>
              <a:spLocks/>
            </p:cNvSpPr>
            <p:nvPr/>
          </p:nvSpPr>
          <p:spPr bwMode="auto">
            <a:xfrm>
              <a:off x="3482" y="3875"/>
              <a:ext cx="1335" cy="187"/>
            </a:xfrm>
            <a:custGeom>
              <a:avLst/>
              <a:gdLst>
                <a:gd name="T0" fmla="*/ 1 w 2280"/>
                <a:gd name="T1" fmla="*/ 0 h 197"/>
                <a:gd name="T2" fmla="*/ 1 w 2280"/>
                <a:gd name="T3" fmla="*/ 0 h 197"/>
                <a:gd name="T4" fmla="*/ 0 w 2280"/>
                <a:gd name="T5" fmla="*/ 77 h 197"/>
                <a:gd name="T6" fmla="*/ 1 w 2280"/>
                <a:gd name="T7" fmla="*/ 77 h 197"/>
                <a:gd name="T8" fmla="*/ 1 w 2280"/>
                <a:gd name="T9" fmla="*/ 0 h 197"/>
                <a:gd name="T10" fmla="*/ 0 60000 65536"/>
                <a:gd name="T11" fmla="*/ 0 60000 65536"/>
                <a:gd name="T12" fmla="*/ 0 60000 65536"/>
                <a:gd name="T13" fmla="*/ 0 60000 65536"/>
                <a:gd name="T14" fmla="*/ 0 60000 65536"/>
                <a:gd name="T15" fmla="*/ 0 w 2280"/>
                <a:gd name="T16" fmla="*/ 0 h 197"/>
                <a:gd name="T17" fmla="*/ 2280 w 2280"/>
                <a:gd name="T18" fmla="*/ 197 h 197"/>
              </a:gdLst>
              <a:ahLst/>
              <a:cxnLst>
                <a:cxn ang="T10">
                  <a:pos x="T0" y="T1"/>
                </a:cxn>
                <a:cxn ang="T11">
                  <a:pos x="T2" y="T3"/>
                </a:cxn>
                <a:cxn ang="T12">
                  <a:pos x="T4" y="T5"/>
                </a:cxn>
                <a:cxn ang="T13">
                  <a:pos x="T6" y="T7"/>
                </a:cxn>
                <a:cxn ang="T14">
                  <a:pos x="T8" y="T9"/>
                </a:cxn>
              </a:cxnLst>
              <a:rect l="T15" t="T16" r="T17" b="T18"/>
              <a:pathLst>
                <a:path w="2280" h="197">
                  <a:moveTo>
                    <a:pt x="2219" y="0"/>
                  </a:moveTo>
                  <a:lnTo>
                    <a:pt x="40" y="0"/>
                  </a:lnTo>
                  <a:lnTo>
                    <a:pt x="0" y="197"/>
                  </a:lnTo>
                  <a:lnTo>
                    <a:pt x="2280" y="197"/>
                  </a:lnTo>
                  <a:lnTo>
                    <a:pt x="2219" y="0"/>
                  </a:lnTo>
                  <a:close/>
                </a:path>
              </a:pathLst>
            </a:custGeom>
            <a:solidFill>
              <a:srgbClr val="E4C0DB"/>
            </a:solidFill>
            <a:ln w="9525">
              <a:noFill/>
              <a:round/>
              <a:headEnd/>
              <a:tailEnd/>
            </a:ln>
          </p:spPr>
          <p:txBody>
            <a:bodyPr/>
            <a:lstStyle/>
            <a:p>
              <a:endParaRPr lang="en-GB"/>
            </a:p>
          </p:txBody>
        </p:sp>
        <p:sp>
          <p:nvSpPr>
            <p:cNvPr id="2076" name="Freeform 34"/>
            <p:cNvSpPr>
              <a:spLocks/>
            </p:cNvSpPr>
            <p:nvPr/>
          </p:nvSpPr>
          <p:spPr bwMode="auto">
            <a:xfrm>
              <a:off x="3398" y="4262"/>
              <a:ext cx="1491" cy="176"/>
            </a:xfrm>
            <a:custGeom>
              <a:avLst/>
              <a:gdLst>
                <a:gd name="T0" fmla="*/ 1 w 2545"/>
                <a:gd name="T1" fmla="*/ 0 h 185"/>
                <a:gd name="T2" fmla="*/ 1 w 2545"/>
                <a:gd name="T3" fmla="*/ 0 h 185"/>
                <a:gd name="T4" fmla="*/ 0 w 2545"/>
                <a:gd name="T5" fmla="*/ 76 h 185"/>
                <a:gd name="T6" fmla="*/ 1 w 2545"/>
                <a:gd name="T7" fmla="*/ 76 h 185"/>
                <a:gd name="T8" fmla="*/ 1 w 2545"/>
                <a:gd name="T9" fmla="*/ 0 h 185"/>
                <a:gd name="T10" fmla="*/ 0 60000 65536"/>
                <a:gd name="T11" fmla="*/ 0 60000 65536"/>
                <a:gd name="T12" fmla="*/ 0 60000 65536"/>
                <a:gd name="T13" fmla="*/ 0 60000 65536"/>
                <a:gd name="T14" fmla="*/ 0 60000 65536"/>
                <a:gd name="T15" fmla="*/ 0 w 2545"/>
                <a:gd name="T16" fmla="*/ 0 h 185"/>
                <a:gd name="T17" fmla="*/ 2545 w 2545"/>
                <a:gd name="T18" fmla="*/ 185 h 185"/>
              </a:gdLst>
              <a:ahLst/>
              <a:cxnLst>
                <a:cxn ang="T10">
                  <a:pos x="T0" y="T1"/>
                </a:cxn>
                <a:cxn ang="T11">
                  <a:pos x="T2" y="T3"/>
                </a:cxn>
                <a:cxn ang="T12">
                  <a:pos x="T4" y="T5"/>
                </a:cxn>
                <a:cxn ang="T13">
                  <a:pos x="T6" y="T7"/>
                </a:cxn>
                <a:cxn ang="T14">
                  <a:pos x="T8" y="T9"/>
                </a:cxn>
              </a:cxnLst>
              <a:rect l="T15" t="T16" r="T17" b="T18"/>
              <a:pathLst>
                <a:path w="2545" h="185">
                  <a:moveTo>
                    <a:pt x="2484" y="0"/>
                  </a:moveTo>
                  <a:lnTo>
                    <a:pt x="61" y="0"/>
                  </a:lnTo>
                  <a:lnTo>
                    <a:pt x="0" y="185"/>
                  </a:lnTo>
                  <a:lnTo>
                    <a:pt x="2545" y="185"/>
                  </a:lnTo>
                  <a:lnTo>
                    <a:pt x="2484" y="0"/>
                  </a:lnTo>
                  <a:close/>
                </a:path>
              </a:pathLst>
            </a:custGeom>
            <a:solidFill>
              <a:srgbClr val="E4C0DB"/>
            </a:solidFill>
            <a:ln w="9525">
              <a:noFill/>
              <a:round/>
              <a:headEnd/>
              <a:tailEnd/>
            </a:ln>
          </p:spPr>
          <p:txBody>
            <a:bodyPr/>
            <a:lstStyle/>
            <a:p>
              <a:endParaRPr lang="en-GB"/>
            </a:p>
          </p:txBody>
        </p:sp>
        <p:sp>
          <p:nvSpPr>
            <p:cNvPr id="2077" name="Freeform 35"/>
            <p:cNvSpPr>
              <a:spLocks/>
            </p:cNvSpPr>
            <p:nvPr/>
          </p:nvSpPr>
          <p:spPr bwMode="auto">
            <a:xfrm>
              <a:off x="3327" y="4648"/>
              <a:ext cx="1633" cy="176"/>
            </a:xfrm>
            <a:custGeom>
              <a:avLst/>
              <a:gdLst>
                <a:gd name="T0" fmla="*/ 1 w 2789"/>
                <a:gd name="T1" fmla="*/ 0 h 185"/>
                <a:gd name="T2" fmla="*/ 1 w 2789"/>
                <a:gd name="T3" fmla="*/ 0 h 185"/>
                <a:gd name="T4" fmla="*/ 0 w 2789"/>
                <a:gd name="T5" fmla="*/ 76 h 185"/>
                <a:gd name="T6" fmla="*/ 1 w 2789"/>
                <a:gd name="T7" fmla="*/ 76 h 185"/>
                <a:gd name="T8" fmla="*/ 1 w 2789"/>
                <a:gd name="T9" fmla="*/ 0 h 185"/>
                <a:gd name="T10" fmla="*/ 0 60000 65536"/>
                <a:gd name="T11" fmla="*/ 0 60000 65536"/>
                <a:gd name="T12" fmla="*/ 0 60000 65536"/>
                <a:gd name="T13" fmla="*/ 0 60000 65536"/>
                <a:gd name="T14" fmla="*/ 0 60000 65536"/>
                <a:gd name="T15" fmla="*/ 0 w 2789"/>
                <a:gd name="T16" fmla="*/ 0 h 185"/>
                <a:gd name="T17" fmla="*/ 2789 w 2789"/>
                <a:gd name="T18" fmla="*/ 185 h 185"/>
              </a:gdLst>
              <a:ahLst/>
              <a:cxnLst>
                <a:cxn ang="T10">
                  <a:pos x="T0" y="T1"/>
                </a:cxn>
                <a:cxn ang="T11">
                  <a:pos x="T2" y="T3"/>
                </a:cxn>
                <a:cxn ang="T12">
                  <a:pos x="T4" y="T5"/>
                </a:cxn>
                <a:cxn ang="T13">
                  <a:pos x="T6" y="T7"/>
                </a:cxn>
                <a:cxn ang="T14">
                  <a:pos x="T8" y="T9"/>
                </a:cxn>
              </a:cxnLst>
              <a:rect l="T15" t="T16" r="T17" b="T18"/>
              <a:pathLst>
                <a:path w="2789" h="185">
                  <a:moveTo>
                    <a:pt x="2728" y="0"/>
                  </a:moveTo>
                  <a:lnTo>
                    <a:pt x="61" y="0"/>
                  </a:lnTo>
                  <a:lnTo>
                    <a:pt x="0" y="185"/>
                  </a:lnTo>
                  <a:lnTo>
                    <a:pt x="2789" y="185"/>
                  </a:lnTo>
                  <a:lnTo>
                    <a:pt x="2728" y="0"/>
                  </a:lnTo>
                  <a:close/>
                </a:path>
              </a:pathLst>
            </a:custGeom>
            <a:solidFill>
              <a:srgbClr val="E4C0DB"/>
            </a:solidFill>
            <a:ln w="9525">
              <a:noFill/>
              <a:round/>
              <a:headEnd/>
              <a:tailEnd/>
            </a:ln>
          </p:spPr>
          <p:txBody>
            <a:bodyPr/>
            <a:lstStyle/>
            <a:p>
              <a:endParaRPr lang="en-GB"/>
            </a:p>
          </p:txBody>
        </p:sp>
        <p:sp>
          <p:nvSpPr>
            <p:cNvPr id="2078" name="Freeform 36"/>
            <p:cNvSpPr>
              <a:spLocks/>
            </p:cNvSpPr>
            <p:nvPr/>
          </p:nvSpPr>
          <p:spPr bwMode="auto">
            <a:xfrm>
              <a:off x="3255" y="5022"/>
              <a:ext cx="1777" cy="176"/>
            </a:xfrm>
            <a:custGeom>
              <a:avLst/>
              <a:gdLst>
                <a:gd name="T0" fmla="*/ 1 w 3033"/>
                <a:gd name="T1" fmla="*/ 0 h 185"/>
                <a:gd name="T2" fmla="*/ 1 w 3033"/>
                <a:gd name="T3" fmla="*/ 0 h 185"/>
                <a:gd name="T4" fmla="*/ 0 w 3033"/>
                <a:gd name="T5" fmla="*/ 76 h 185"/>
                <a:gd name="T6" fmla="*/ 1 w 3033"/>
                <a:gd name="T7" fmla="*/ 76 h 185"/>
                <a:gd name="T8" fmla="*/ 1 w 3033"/>
                <a:gd name="T9" fmla="*/ 0 h 185"/>
                <a:gd name="T10" fmla="*/ 0 60000 65536"/>
                <a:gd name="T11" fmla="*/ 0 60000 65536"/>
                <a:gd name="T12" fmla="*/ 0 60000 65536"/>
                <a:gd name="T13" fmla="*/ 0 60000 65536"/>
                <a:gd name="T14" fmla="*/ 0 60000 65536"/>
                <a:gd name="T15" fmla="*/ 0 w 3033"/>
                <a:gd name="T16" fmla="*/ 0 h 185"/>
                <a:gd name="T17" fmla="*/ 3033 w 3033"/>
                <a:gd name="T18" fmla="*/ 185 h 185"/>
              </a:gdLst>
              <a:ahLst/>
              <a:cxnLst>
                <a:cxn ang="T10">
                  <a:pos x="T0" y="T1"/>
                </a:cxn>
                <a:cxn ang="T11">
                  <a:pos x="T2" y="T3"/>
                </a:cxn>
                <a:cxn ang="T12">
                  <a:pos x="T4" y="T5"/>
                </a:cxn>
                <a:cxn ang="T13">
                  <a:pos x="T6" y="T7"/>
                </a:cxn>
                <a:cxn ang="T14">
                  <a:pos x="T8" y="T9"/>
                </a:cxn>
              </a:cxnLst>
              <a:rect l="T15" t="T16" r="T17" b="T18"/>
              <a:pathLst>
                <a:path w="3033" h="185">
                  <a:moveTo>
                    <a:pt x="2972" y="0"/>
                  </a:moveTo>
                  <a:lnTo>
                    <a:pt x="61" y="0"/>
                  </a:lnTo>
                  <a:lnTo>
                    <a:pt x="0" y="185"/>
                  </a:lnTo>
                  <a:lnTo>
                    <a:pt x="3033" y="185"/>
                  </a:lnTo>
                  <a:lnTo>
                    <a:pt x="2972" y="0"/>
                  </a:lnTo>
                  <a:close/>
                </a:path>
              </a:pathLst>
            </a:custGeom>
            <a:solidFill>
              <a:srgbClr val="E4C0DB"/>
            </a:solidFill>
            <a:ln w="9525">
              <a:noFill/>
              <a:round/>
              <a:headEnd/>
              <a:tailEnd/>
            </a:ln>
          </p:spPr>
          <p:txBody>
            <a:bodyPr/>
            <a:lstStyle/>
            <a:p>
              <a:endParaRPr lang="en-GB"/>
            </a:p>
          </p:txBody>
        </p:sp>
        <p:sp>
          <p:nvSpPr>
            <p:cNvPr id="2079" name="Freeform 37"/>
            <p:cNvSpPr>
              <a:spLocks/>
            </p:cNvSpPr>
            <p:nvPr/>
          </p:nvSpPr>
          <p:spPr bwMode="auto">
            <a:xfrm>
              <a:off x="5723" y="2178"/>
              <a:ext cx="608" cy="503"/>
            </a:xfrm>
            <a:custGeom>
              <a:avLst/>
              <a:gdLst>
                <a:gd name="T0" fmla="*/ 1 w 1038"/>
                <a:gd name="T1" fmla="*/ 101 h 530"/>
                <a:gd name="T2" fmla="*/ 1 w 1038"/>
                <a:gd name="T3" fmla="*/ 101 h 530"/>
                <a:gd name="T4" fmla="*/ 1 w 1038"/>
                <a:gd name="T5" fmla="*/ 121 h 530"/>
                <a:gd name="T6" fmla="*/ 1 w 1038"/>
                <a:gd name="T7" fmla="*/ 140 h 530"/>
                <a:gd name="T8" fmla="*/ 1 w 1038"/>
                <a:gd name="T9" fmla="*/ 158 h 530"/>
                <a:gd name="T10" fmla="*/ 1 w 1038"/>
                <a:gd name="T11" fmla="*/ 174 h 530"/>
                <a:gd name="T12" fmla="*/ 1 w 1038"/>
                <a:gd name="T13" fmla="*/ 187 h 530"/>
                <a:gd name="T14" fmla="*/ 1 w 1038"/>
                <a:gd name="T15" fmla="*/ 197 h 530"/>
                <a:gd name="T16" fmla="*/ 1 w 1038"/>
                <a:gd name="T17" fmla="*/ 203 h 530"/>
                <a:gd name="T18" fmla="*/ 1 w 1038"/>
                <a:gd name="T19" fmla="*/ 206 h 530"/>
                <a:gd name="T20" fmla="*/ 1 w 1038"/>
                <a:gd name="T21" fmla="*/ 206 h 530"/>
                <a:gd name="T22" fmla="*/ 1 w 1038"/>
                <a:gd name="T23" fmla="*/ 203 h 530"/>
                <a:gd name="T24" fmla="*/ 1 w 1038"/>
                <a:gd name="T25" fmla="*/ 197 h 530"/>
                <a:gd name="T26" fmla="*/ 1 w 1038"/>
                <a:gd name="T27" fmla="*/ 187 h 530"/>
                <a:gd name="T28" fmla="*/ 1 w 1038"/>
                <a:gd name="T29" fmla="*/ 174 h 530"/>
                <a:gd name="T30" fmla="*/ 1 w 1038"/>
                <a:gd name="T31" fmla="*/ 158 h 530"/>
                <a:gd name="T32" fmla="*/ 1 w 1038"/>
                <a:gd name="T33" fmla="*/ 140 h 530"/>
                <a:gd name="T34" fmla="*/ 0 w 1038"/>
                <a:gd name="T35" fmla="*/ 121 h 530"/>
                <a:gd name="T36" fmla="*/ 0 w 1038"/>
                <a:gd name="T37" fmla="*/ 101 h 530"/>
                <a:gd name="T38" fmla="*/ 0 w 1038"/>
                <a:gd name="T39" fmla="*/ 101 h 530"/>
                <a:gd name="T40" fmla="*/ 0 w 1038"/>
                <a:gd name="T41" fmla="*/ 82 h 530"/>
                <a:gd name="T42" fmla="*/ 1 w 1038"/>
                <a:gd name="T43" fmla="*/ 63 h 530"/>
                <a:gd name="T44" fmla="*/ 1 w 1038"/>
                <a:gd name="T45" fmla="*/ 43 h 530"/>
                <a:gd name="T46" fmla="*/ 1 w 1038"/>
                <a:gd name="T47" fmla="*/ 28 h 530"/>
                <a:gd name="T48" fmla="*/ 1 w 1038"/>
                <a:gd name="T49" fmla="*/ 15 h 530"/>
                <a:gd name="T50" fmla="*/ 1 w 1038"/>
                <a:gd name="T51" fmla="*/ 9 h 530"/>
                <a:gd name="T52" fmla="*/ 1 w 1038"/>
                <a:gd name="T53" fmla="*/ 0 h 530"/>
                <a:gd name="T54" fmla="*/ 1 w 1038"/>
                <a:gd name="T55" fmla="*/ 0 h 530"/>
                <a:gd name="T56" fmla="*/ 1 w 1038"/>
                <a:gd name="T57" fmla="*/ 0 h 530"/>
                <a:gd name="T58" fmla="*/ 1 w 1038"/>
                <a:gd name="T59" fmla="*/ 0 h 530"/>
                <a:gd name="T60" fmla="*/ 1 w 1038"/>
                <a:gd name="T61" fmla="*/ 9 h 530"/>
                <a:gd name="T62" fmla="*/ 1 w 1038"/>
                <a:gd name="T63" fmla="*/ 15 h 530"/>
                <a:gd name="T64" fmla="*/ 1 w 1038"/>
                <a:gd name="T65" fmla="*/ 28 h 530"/>
                <a:gd name="T66" fmla="*/ 1 w 1038"/>
                <a:gd name="T67" fmla="*/ 43 h 530"/>
                <a:gd name="T68" fmla="*/ 1 w 1038"/>
                <a:gd name="T69" fmla="*/ 63 h 530"/>
                <a:gd name="T70" fmla="*/ 1 w 1038"/>
                <a:gd name="T71" fmla="*/ 82 h 530"/>
                <a:gd name="T72" fmla="*/ 1 w 1038"/>
                <a:gd name="T73" fmla="*/ 101 h 530"/>
                <a:gd name="T74" fmla="*/ 1 w 1038"/>
                <a:gd name="T75" fmla="*/ 101 h 5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8"/>
                <a:gd name="T115" fmla="*/ 0 h 530"/>
                <a:gd name="T116" fmla="*/ 1038 w 1038"/>
                <a:gd name="T117" fmla="*/ 530 h 5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8" h="530">
                  <a:moveTo>
                    <a:pt x="1038" y="259"/>
                  </a:moveTo>
                  <a:lnTo>
                    <a:pt x="1038" y="259"/>
                  </a:lnTo>
                  <a:lnTo>
                    <a:pt x="1018" y="308"/>
                  </a:lnTo>
                  <a:lnTo>
                    <a:pt x="998" y="358"/>
                  </a:lnTo>
                  <a:lnTo>
                    <a:pt x="937" y="407"/>
                  </a:lnTo>
                  <a:lnTo>
                    <a:pt x="876" y="444"/>
                  </a:lnTo>
                  <a:lnTo>
                    <a:pt x="815" y="481"/>
                  </a:lnTo>
                  <a:lnTo>
                    <a:pt x="713" y="505"/>
                  </a:lnTo>
                  <a:lnTo>
                    <a:pt x="611" y="518"/>
                  </a:lnTo>
                  <a:lnTo>
                    <a:pt x="509" y="530"/>
                  </a:lnTo>
                  <a:lnTo>
                    <a:pt x="407" y="518"/>
                  </a:lnTo>
                  <a:lnTo>
                    <a:pt x="306" y="505"/>
                  </a:lnTo>
                  <a:lnTo>
                    <a:pt x="224" y="481"/>
                  </a:lnTo>
                  <a:lnTo>
                    <a:pt x="143" y="444"/>
                  </a:lnTo>
                  <a:lnTo>
                    <a:pt x="82" y="407"/>
                  </a:lnTo>
                  <a:lnTo>
                    <a:pt x="41" y="358"/>
                  </a:lnTo>
                  <a:lnTo>
                    <a:pt x="0" y="308"/>
                  </a:lnTo>
                  <a:lnTo>
                    <a:pt x="0" y="259"/>
                  </a:lnTo>
                  <a:lnTo>
                    <a:pt x="0" y="210"/>
                  </a:lnTo>
                  <a:lnTo>
                    <a:pt x="41" y="161"/>
                  </a:lnTo>
                  <a:lnTo>
                    <a:pt x="82" y="111"/>
                  </a:lnTo>
                  <a:lnTo>
                    <a:pt x="143" y="74"/>
                  </a:lnTo>
                  <a:lnTo>
                    <a:pt x="224" y="37"/>
                  </a:lnTo>
                  <a:lnTo>
                    <a:pt x="306" y="13"/>
                  </a:lnTo>
                  <a:lnTo>
                    <a:pt x="407" y="0"/>
                  </a:lnTo>
                  <a:lnTo>
                    <a:pt x="509" y="0"/>
                  </a:lnTo>
                  <a:lnTo>
                    <a:pt x="611" y="0"/>
                  </a:lnTo>
                  <a:lnTo>
                    <a:pt x="713" y="13"/>
                  </a:lnTo>
                  <a:lnTo>
                    <a:pt x="815" y="37"/>
                  </a:lnTo>
                  <a:lnTo>
                    <a:pt x="876" y="74"/>
                  </a:lnTo>
                  <a:lnTo>
                    <a:pt x="937" y="111"/>
                  </a:lnTo>
                  <a:lnTo>
                    <a:pt x="998" y="161"/>
                  </a:lnTo>
                  <a:lnTo>
                    <a:pt x="1018" y="210"/>
                  </a:lnTo>
                  <a:lnTo>
                    <a:pt x="1038" y="259"/>
                  </a:lnTo>
                  <a:close/>
                </a:path>
              </a:pathLst>
            </a:custGeom>
            <a:solidFill>
              <a:srgbClr val="FEDDBF"/>
            </a:solidFill>
            <a:ln w="9525">
              <a:noFill/>
              <a:round/>
              <a:headEnd/>
              <a:tailEnd/>
            </a:ln>
          </p:spPr>
          <p:txBody>
            <a:bodyPr/>
            <a:lstStyle/>
            <a:p>
              <a:endParaRPr lang="en-GB"/>
            </a:p>
          </p:txBody>
        </p:sp>
        <p:sp>
          <p:nvSpPr>
            <p:cNvPr id="2080" name="Freeform 38"/>
            <p:cNvSpPr>
              <a:spLocks/>
            </p:cNvSpPr>
            <p:nvPr/>
          </p:nvSpPr>
          <p:spPr bwMode="auto">
            <a:xfrm>
              <a:off x="5723" y="1171"/>
              <a:ext cx="84" cy="82"/>
            </a:xfrm>
            <a:custGeom>
              <a:avLst/>
              <a:gdLst>
                <a:gd name="T0" fmla="*/ 1 w 143"/>
                <a:gd name="T1" fmla="*/ 10 h 86"/>
                <a:gd name="T2" fmla="*/ 1 w 143"/>
                <a:gd name="T3" fmla="*/ 10 h 86"/>
                <a:gd name="T4" fmla="*/ 1 w 143"/>
                <a:gd name="T5" fmla="*/ 22 h 86"/>
                <a:gd name="T6" fmla="*/ 1 w 143"/>
                <a:gd name="T7" fmla="*/ 31 h 86"/>
                <a:gd name="T8" fmla="*/ 1 w 143"/>
                <a:gd name="T9" fmla="*/ 31 h 86"/>
                <a:gd name="T10" fmla="*/ 1 w 143"/>
                <a:gd name="T11" fmla="*/ 37 h 86"/>
                <a:gd name="T12" fmla="*/ 1 w 143"/>
                <a:gd name="T13" fmla="*/ 27 h 86"/>
                <a:gd name="T14" fmla="*/ 1 w 143"/>
                <a:gd name="T15" fmla="*/ 27 h 86"/>
                <a:gd name="T16" fmla="*/ 0 w 143"/>
                <a:gd name="T17" fmla="*/ 16 h 86"/>
                <a:gd name="T18" fmla="*/ 1 w 143"/>
                <a:gd name="T19" fmla="*/ 0 h 86"/>
                <a:gd name="T20" fmla="*/ 1 w 143"/>
                <a:gd name="T21" fmla="*/ 0 h 86"/>
                <a:gd name="T22" fmla="*/ 1 w 143"/>
                <a:gd name="T23" fmla="*/ 0 h 86"/>
                <a:gd name="T24" fmla="*/ 1 w 143"/>
                <a:gd name="T25" fmla="*/ 10 h 86"/>
                <a:gd name="T26" fmla="*/ 1 w 143"/>
                <a:gd name="T27" fmla="*/ 10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86"/>
                <a:gd name="T44" fmla="*/ 143 w 143"/>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86">
                  <a:moveTo>
                    <a:pt x="143" y="25"/>
                  </a:moveTo>
                  <a:lnTo>
                    <a:pt x="143" y="25"/>
                  </a:lnTo>
                  <a:lnTo>
                    <a:pt x="143" y="49"/>
                  </a:lnTo>
                  <a:lnTo>
                    <a:pt x="122" y="74"/>
                  </a:lnTo>
                  <a:lnTo>
                    <a:pt x="61" y="86"/>
                  </a:lnTo>
                  <a:lnTo>
                    <a:pt x="20" y="62"/>
                  </a:lnTo>
                  <a:lnTo>
                    <a:pt x="0" y="37"/>
                  </a:lnTo>
                  <a:lnTo>
                    <a:pt x="41" y="0"/>
                  </a:lnTo>
                  <a:lnTo>
                    <a:pt x="82" y="0"/>
                  </a:lnTo>
                  <a:lnTo>
                    <a:pt x="143" y="25"/>
                  </a:lnTo>
                  <a:close/>
                </a:path>
              </a:pathLst>
            </a:custGeom>
            <a:solidFill>
              <a:srgbClr val="6DCDE9"/>
            </a:solidFill>
            <a:ln w="9525">
              <a:noFill/>
              <a:round/>
              <a:headEnd/>
              <a:tailEnd/>
            </a:ln>
          </p:spPr>
          <p:txBody>
            <a:bodyPr/>
            <a:lstStyle/>
            <a:p>
              <a:endParaRPr lang="en-GB"/>
            </a:p>
          </p:txBody>
        </p:sp>
        <p:sp>
          <p:nvSpPr>
            <p:cNvPr id="2081" name="Freeform 39"/>
            <p:cNvSpPr>
              <a:spLocks/>
            </p:cNvSpPr>
            <p:nvPr/>
          </p:nvSpPr>
          <p:spPr bwMode="auto">
            <a:xfrm>
              <a:off x="5795" y="1336"/>
              <a:ext cx="84" cy="82"/>
            </a:xfrm>
            <a:custGeom>
              <a:avLst/>
              <a:gdLst>
                <a:gd name="T0" fmla="*/ 1 w 143"/>
                <a:gd name="T1" fmla="*/ 16 h 86"/>
                <a:gd name="T2" fmla="*/ 1 w 143"/>
                <a:gd name="T3" fmla="*/ 16 h 86"/>
                <a:gd name="T4" fmla="*/ 1 w 143"/>
                <a:gd name="T5" fmla="*/ 27 h 86"/>
                <a:gd name="T6" fmla="*/ 1 w 143"/>
                <a:gd name="T7" fmla="*/ 37 h 86"/>
                <a:gd name="T8" fmla="*/ 1 w 143"/>
                <a:gd name="T9" fmla="*/ 37 h 86"/>
                <a:gd name="T10" fmla="*/ 1 w 143"/>
                <a:gd name="T11" fmla="*/ 31 h 86"/>
                <a:gd name="T12" fmla="*/ 0 w 143"/>
                <a:gd name="T13" fmla="*/ 22 h 86"/>
                <a:gd name="T14" fmla="*/ 0 w 143"/>
                <a:gd name="T15" fmla="*/ 22 h 86"/>
                <a:gd name="T16" fmla="*/ 1 w 143"/>
                <a:gd name="T17" fmla="*/ 10 h 86"/>
                <a:gd name="T18" fmla="*/ 1 w 143"/>
                <a:gd name="T19" fmla="*/ 0 h 86"/>
                <a:gd name="T20" fmla="*/ 1 w 143"/>
                <a:gd name="T21" fmla="*/ 0 h 86"/>
                <a:gd name="T22" fmla="*/ 1 w 143"/>
                <a:gd name="T23" fmla="*/ 0 h 86"/>
                <a:gd name="T24" fmla="*/ 1 w 143"/>
                <a:gd name="T25" fmla="*/ 16 h 86"/>
                <a:gd name="T26" fmla="*/ 1 w 143"/>
                <a:gd name="T27" fmla="*/ 1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86"/>
                <a:gd name="T44" fmla="*/ 143 w 143"/>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86">
                  <a:moveTo>
                    <a:pt x="143" y="37"/>
                  </a:moveTo>
                  <a:lnTo>
                    <a:pt x="143" y="37"/>
                  </a:lnTo>
                  <a:lnTo>
                    <a:pt x="143" y="61"/>
                  </a:lnTo>
                  <a:lnTo>
                    <a:pt x="82" y="86"/>
                  </a:lnTo>
                  <a:lnTo>
                    <a:pt x="41" y="73"/>
                  </a:lnTo>
                  <a:lnTo>
                    <a:pt x="0" y="49"/>
                  </a:lnTo>
                  <a:lnTo>
                    <a:pt x="21" y="12"/>
                  </a:lnTo>
                  <a:lnTo>
                    <a:pt x="61" y="0"/>
                  </a:lnTo>
                  <a:lnTo>
                    <a:pt x="122" y="0"/>
                  </a:lnTo>
                  <a:lnTo>
                    <a:pt x="143" y="37"/>
                  </a:lnTo>
                  <a:close/>
                </a:path>
              </a:pathLst>
            </a:custGeom>
            <a:solidFill>
              <a:srgbClr val="6DCDE9"/>
            </a:solidFill>
            <a:ln w="9525">
              <a:noFill/>
              <a:round/>
              <a:headEnd/>
              <a:tailEnd/>
            </a:ln>
          </p:spPr>
          <p:txBody>
            <a:bodyPr/>
            <a:lstStyle/>
            <a:p>
              <a:endParaRPr lang="en-GB"/>
            </a:p>
          </p:txBody>
        </p:sp>
        <p:sp>
          <p:nvSpPr>
            <p:cNvPr id="2082" name="Freeform 40"/>
            <p:cNvSpPr>
              <a:spLocks/>
            </p:cNvSpPr>
            <p:nvPr/>
          </p:nvSpPr>
          <p:spPr bwMode="auto">
            <a:xfrm>
              <a:off x="5938" y="1277"/>
              <a:ext cx="107" cy="117"/>
            </a:xfrm>
            <a:custGeom>
              <a:avLst/>
              <a:gdLst>
                <a:gd name="T0" fmla="*/ 1 w 183"/>
                <a:gd name="T1" fmla="*/ 21 h 123"/>
                <a:gd name="T2" fmla="*/ 1 w 183"/>
                <a:gd name="T3" fmla="*/ 21 h 123"/>
                <a:gd name="T4" fmla="*/ 1 w 183"/>
                <a:gd name="T5" fmla="*/ 29 h 123"/>
                <a:gd name="T6" fmla="*/ 1 w 183"/>
                <a:gd name="T7" fmla="*/ 41 h 123"/>
                <a:gd name="T8" fmla="*/ 1 w 183"/>
                <a:gd name="T9" fmla="*/ 46 h 123"/>
                <a:gd name="T10" fmla="*/ 1 w 183"/>
                <a:gd name="T11" fmla="*/ 50 h 123"/>
                <a:gd name="T12" fmla="*/ 1 w 183"/>
                <a:gd name="T13" fmla="*/ 50 h 123"/>
                <a:gd name="T14" fmla="*/ 1 w 183"/>
                <a:gd name="T15" fmla="*/ 50 h 123"/>
                <a:gd name="T16" fmla="*/ 1 w 183"/>
                <a:gd name="T17" fmla="*/ 46 h 123"/>
                <a:gd name="T18" fmla="*/ 0 w 183"/>
                <a:gd name="T19" fmla="*/ 41 h 123"/>
                <a:gd name="T20" fmla="*/ 0 w 183"/>
                <a:gd name="T21" fmla="*/ 29 h 123"/>
                <a:gd name="T22" fmla="*/ 0 w 183"/>
                <a:gd name="T23" fmla="*/ 29 h 123"/>
                <a:gd name="T24" fmla="*/ 0 w 183"/>
                <a:gd name="T25" fmla="*/ 21 h 123"/>
                <a:gd name="T26" fmla="*/ 0 w 183"/>
                <a:gd name="T27" fmla="*/ 10 h 123"/>
                <a:gd name="T28" fmla="*/ 1 w 183"/>
                <a:gd name="T29" fmla="*/ 10 h 123"/>
                <a:gd name="T30" fmla="*/ 1 w 183"/>
                <a:gd name="T31" fmla="*/ 0 h 123"/>
                <a:gd name="T32" fmla="*/ 1 w 183"/>
                <a:gd name="T33" fmla="*/ 0 h 123"/>
                <a:gd name="T34" fmla="*/ 1 w 183"/>
                <a:gd name="T35" fmla="*/ 0 h 123"/>
                <a:gd name="T36" fmla="*/ 1 w 183"/>
                <a:gd name="T37" fmla="*/ 10 h 123"/>
                <a:gd name="T38" fmla="*/ 1 w 183"/>
                <a:gd name="T39" fmla="*/ 15 h 123"/>
                <a:gd name="T40" fmla="*/ 1 w 183"/>
                <a:gd name="T41" fmla="*/ 21 h 123"/>
                <a:gd name="T42" fmla="*/ 1 w 183"/>
                <a:gd name="T43" fmla="*/ 21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123"/>
                <a:gd name="T68" fmla="*/ 183 w 18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123">
                  <a:moveTo>
                    <a:pt x="183" y="49"/>
                  </a:moveTo>
                  <a:lnTo>
                    <a:pt x="183" y="49"/>
                  </a:lnTo>
                  <a:lnTo>
                    <a:pt x="183" y="74"/>
                  </a:lnTo>
                  <a:lnTo>
                    <a:pt x="183" y="99"/>
                  </a:lnTo>
                  <a:lnTo>
                    <a:pt x="142" y="111"/>
                  </a:lnTo>
                  <a:lnTo>
                    <a:pt x="101" y="123"/>
                  </a:lnTo>
                  <a:lnTo>
                    <a:pt x="61" y="123"/>
                  </a:lnTo>
                  <a:lnTo>
                    <a:pt x="40" y="111"/>
                  </a:lnTo>
                  <a:lnTo>
                    <a:pt x="0" y="99"/>
                  </a:lnTo>
                  <a:lnTo>
                    <a:pt x="0" y="74"/>
                  </a:lnTo>
                  <a:lnTo>
                    <a:pt x="0" y="49"/>
                  </a:lnTo>
                  <a:lnTo>
                    <a:pt x="0" y="25"/>
                  </a:lnTo>
                  <a:lnTo>
                    <a:pt x="40" y="12"/>
                  </a:lnTo>
                  <a:lnTo>
                    <a:pt x="81" y="0"/>
                  </a:lnTo>
                  <a:lnTo>
                    <a:pt x="122" y="0"/>
                  </a:lnTo>
                  <a:lnTo>
                    <a:pt x="142" y="12"/>
                  </a:lnTo>
                  <a:lnTo>
                    <a:pt x="183" y="37"/>
                  </a:lnTo>
                  <a:lnTo>
                    <a:pt x="183" y="49"/>
                  </a:lnTo>
                  <a:close/>
                </a:path>
              </a:pathLst>
            </a:custGeom>
            <a:solidFill>
              <a:srgbClr val="6DCDE9"/>
            </a:solidFill>
            <a:ln w="9525">
              <a:noFill/>
              <a:round/>
              <a:headEnd/>
              <a:tailEnd/>
            </a:ln>
          </p:spPr>
          <p:txBody>
            <a:bodyPr/>
            <a:lstStyle/>
            <a:p>
              <a:endParaRPr lang="en-GB"/>
            </a:p>
          </p:txBody>
        </p:sp>
        <p:sp>
          <p:nvSpPr>
            <p:cNvPr id="2083" name="Freeform 41"/>
            <p:cNvSpPr>
              <a:spLocks/>
            </p:cNvSpPr>
            <p:nvPr/>
          </p:nvSpPr>
          <p:spPr bwMode="auto">
            <a:xfrm>
              <a:off x="2266" y="715"/>
              <a:ext cx="3613" cy="3020"/>
            </a:xfrm>
            <a:custGeom>
              <a:avLst/>
              <a:gdLst>
                <a:gd name="T0" fmla="*/ 1 w 6169"/>
                <a:gd name="T1" fmla="*/ 635 h 3178"/>
                <a:gd name="T2" fmla="*/ 1 w 6169"/>
                <a:gd name="T3" fmla="*/ 763 h 3178"/>
                <a:gd name="T4" fmla="*/ 1 w 6169"/>
                <a:gd name="T5" fmla="*/ 881 h 3178"/>
                <a:gd name="T6" fmla="*/ 1 w 6169"/>
                <a:gd name="T7" fmla="*/ 989 h 3178"/>
                <a:gd name="T8" fmla="*/ 1 w 6169"/>
                <a:gd name="T9" fmla="*/ 1080 h 3178"/>
                <a:gd name="T10" fmla="*/ 1 w 6169"/>
                <a:gd name="T11" fmla="*/ 1161 h 3178"/>
                <a:gd name="T12" fmla="*/ 1 w 6169"/>
                <a:gd name="T13" fmla="*/ 1220 h 3178"/>
                <a:gd name="T14" fmla="*/ 1 w 6169"/>
                <a:gd name="T15" fmla="*/ 1254 h 3178"/>
                <a:gd name="T16" fmla="*/ 1 w 6169"/>
                <a:gd name="T17" fmla="*/ 1269 h 3178"/>
                <a:gd name="T18" fmla="*/ 1 w 6169"/>
                <a:gd name="T19" fmla="*/ 1264 h 3178"/>
                <a:gd name="T20" fmla="*/ 1 w 6169"/>
                <a:gd name="T21" fmla="*/ 1239 h 3178"/>
                <a:gd name="T22" fmla="*/ 1 w 6169"/>
                <a:gd name="T23" fmla="*/ 1190 h 3178"/>
                <a:gd name="T24" fmla="*/ 1 w 6169"/>
                <a:gd name="T25" fmla="*/ 1119 h 3178"/>
                <a:gd name="T26" fmla="*/ 1 w 6169"/>
                <a:gd name="T27" fmla="*/ 1038 h 3178"/>
                <a:gd name="T28" fmla="*/ 1 w 6169"/>
                <a:gd name="T29" fmla="*/ 935 h 3178"/>
                <a:gd name="T30" fmla="*/ 1 w 6169"/>
                <a:gd name="T31" fmla="*/ 822 h 3178"/>
                <a:gd name="T32" fmla="*/ 1 w 6169"/>
                <a:gd name="T33" fmla="*/ 698 h 3178"/>
                <a:gd name="T34" fmla="*/ 0 w 6169"/>
                <a:gd name="T35" fmla="*/ 635 h 3178"/>
                <a:gd name="T36" fmla="*/ 1 w 6169"/>
                <a:gd name="T37" fmla="*/ 507 h 3178"/>
                <a:gd name="T38" fmla="*/ 1 w 6169"/>
                <a:gd name="T39" fmla="*/ 389 h 3178"/>
                <a:gd name="T40" fmla="*/ 1 w 6169"/>
                <a:gd name="T41" fmla="*/ 281 h 3178"/>
                <a:gd name="T42" fmla="*/ 1 w 6169"/>
                <a:gd name="T43" fmla="*/ 187 h 3178"/>
                <a:gd name="T44" fmla="*/ 1 w 6169"/>
                <a:gd name="T45" fmla="*/ 108 h 3178"/>
                <a:gd name="T46" fmla="*/ 1 w 6169"/>
                <a:gd name="T47" fmla="*/ 49 h 3178"/>
                <a:gd name="T48" fmla="*/ 1 w 6169"/>
                <a:gd name="T49" fmla="*/ 15 h 3178"/>
                <a:gd name="T50" fmla="*/ 1 w 6169"/>
                <a:gd name="T51" fmla="*/ 0 h 3178"/>
                <a:gd name="T52" fmla="*/ 1 w 6169"/>
                <a:gd name="T53" fmla="*/ 10 h 3178"/>
                <a:gd name="T54" fmla="*/ 1 w 6169"/>
                <a:gd name="T55" fmla="*/ 29 h 3178"/>
                <a:gd name="T56" fmla="*/ 1 w 6169"/>
                <a:gd name="T57" fmla="*/ 78 h 3178"/>
                <a:gd name="T58" fmla="*/ 1 w 6169"/>
                <a:gd name="T59" fmla="*/ 147 h 3178"/>
                <a:gd name="T60" fmla="*/ 1 w 6169"/>
                <a:gd name="T61" fmla="*/ 232 h 3178"/>
                <a:gd name="T62" fmla="*/ 1 w 6169"/>
                <a:gd name="T63" fmla="*/ 334 h 3178"/>
                <a:gd name="T64" fmla="*/ 1 w 6169"/>
                <a:gd name="T65" fmla="*/ 448 h 3178"/>
                <a:gd name="T66" fmla="*/ 1 w 6169"/>
                <a:gd name="T67" fmla="*/ 570 h 3178"/>
                <a:gd name="T68" fmla="*/ 1 w 6169"/>
                <a:gd name="T69" fmla="*/ 635 h 3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9"/>
                <a:gd name="T106" fmla="*/ 0 h 3178"/>
                <a:gd name="T107" fmla="*/ 6169 w 6169"/>
                <a:gd name="T108" fmla="*/ 3178 h 3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9" h="3178">
                  <a:moveTo>
                    <a:pt x="6169" y="1589"/>
                  </a:moveTo>
                  <a:lnTo>
                    <a:pt x="6169" y="1589"/>
                  </a:lnTo>
                  <a:lnTo>
                    <a:pt x="6148" y="1749"/>
                  </a:lnTo>
                  <a:lnTo>
                    <a:pt x="6108" y="1909"/>
                  </a:lnTo>
                  <a:lnTo>
                    <a:pt x="6026" y="2057"/>
                  </a:lnTo>
                  <a:lnTo>
                    <a:pt x="5924" y="2204"/>
                  </a:lnTo>
                  <a:lnTo>
                    <a:pt x="5802" y="2340"/>
                  </a:lnTo>
                  <a:lnTo>
                    <a:pt x="5639" y="2475"/>
                  </a:lnTo>
                  <a:lnTo>
                    <a:pt x="5456" y="2599"/>
                  </a:lnTo>
                  <a:lnTo>
                    <a:pt x="5273" y="2709"/>
                  </a:lnTo>
                  <a:lnTo>
                    <a:pt x="5049" y="2808"/>
                  </a:lnTo>
                  <a:lnTo>
                    <a:pt x="4805" y="2907"/>
                  </a:lnTo>
                  <a:lnTo>
                    <a:pt x="4560" y="2980"/>
                  </a:lnTo>
                  <a:lnTo>
                    <a:pt x="4296" y="3054"/>
                  </a:lnTo>
                  <a:lnTo>
                    <a:pt x="4011" y="3104"/>
                  </a:lnTo>
                  <a:lnTo>
                    <a:pt x="3705" y="3141"/>
                  </a:lnTo>
                  <a:lnTo>
                    <a:pt x="3400" y="3165"/>
                  </a:lnTo>
                  <a:lnTo>
                    <a:pt x="3095" y="3178"/>
                  </a:lnTo>
                  <a:lnTo>
                    <a:pt x="2769" y="3165"/>
                  </a:lnTo>
                  <a:lnTo>
                    <a:pt x="2463" y="3141"/>
                  </a:lnTo>
                  <a:lnTo>
                    <a:pt x="2178" y="3104"/>
                  </a:lnTo>
                  <a:lnTo>
                    <a:pt x="1893" y="3054"/>
                  </a:lnTo>
                  <a:lnTo>
                    <a:pt x="1629" y="2980"/>
                  </a:lnTo>
                  <a:lnTo>
                    <a:pt x="1364" y="2907"/>
                  </a:lnTo>
                  <a:lnTo>
                    <a:pt x="1120" y="2808"/>
                  </a:lnTo>
                  <a:lnTo>
                    <a:pt x="916" y="2709"/>
                  </a:lnTo>
                  <a:lnTo>
                    <a:pt x="712" y="2599"/>
                  </a:lnTo>
                  <a:lnTo>
                    <a:pt x="529" y="2475"/>
                  </a:lnTo>
                  <a:lnTo>
                    <a:pt x="387" y="2340"/>
                  </a:lnTo>
                  <a:lnTo>
                    <a:pt x="244" y="2204"/>
                  </a:lnTo>
                  <a:lnTo>
                    <a:pt x="142" y="2057"/>
                  </a:lnTo>
                  <a:lnTo>
                    <a:pt x="61" y="1909"/>
                  </a:lnTo>
                  <a:lnTo>
                    <a:pt x="20" y="1749"/>
                  </a:lnTo>
                  <a:lnTo>
                    <a:pt x="0" y="1589"/>
                  </a:lnTo>
                  <a:lnTo>
                    <a:pt x="20" y="1429"/>
                  </a:lnTo>
                  <a:lnTo>
                    <a:pt x="61" y="1268"/>
                  </a:lnTo>
                  <a:lnTo>
                    <a:pt x="142" y="1121"/>
                  </a:lnTo>
                  <a:lnTo>
                    <a:pt x="244" y="973"/>
                  </a:lnTo>
                  <a:lnTo>
                    <a:pt x="387" y="837"/>
                  </a:lnTo>
                  <a:lnTo>
                    <a:pt x="529" y="702"/>
                  </a:lnTo>
                  <a:lnTo>
                    <a:pt x="712" y="579"/>
                  </a:lnTo>
                  <a:lnTo>
                    <a:pt x="916" y="468"/>
                  </a:lnTo>
                  <a:lnTo>
                    <a:pt x="1120" y="369"/>
                  </a:lnTo>
                  <a:lnTo>
                    <a:pt x="1364" y="271"/>
                  </a:lnTo>
                  <a:lnTo>
                    <a:pt x="1629" y="197"/>
                  </a:lnTo>
                  <a:lnTo>
                    <a:pt x="1893" y="123"/>
                  </a:lnTo>
                  <a:lnTo>
                    <a:pt x="2178" y="74"/>
                  </a:lnTo>
                  <a:lnTo>
                    <a:pt x="2463" y="37"/>
                  </a:lnTo>
                  <a:lnTo>
                    <a:pt x="2769" y="12"/>
                  </a:lnTo>
                  <a:lnTo>
                    <a:pt x="3095" y="0"/>
                  </a:lnTo>
                  <a:lnTo>
                    <a:pt x="3400" y="12"/>
                  </a:lnTo>
                  <a:lnTo>
                    <a:pt x="3705" y="37"/>
                  </a:lnTo>
                  <a:lnTo>
                    <a:pt x="4011" y="74"/>
                  </a:lnTo>
                  <a:lnTo>
                    <a:pt x="4296" y="123"/>
                  </a:lnTo>
                  <a:lnTo>
                    <a:pt x="4560" y="197"/>
                  </a:lnTo>
                  <a:lnTo>
                    <a:pt x="4805" y="271"/>
                  </a:lnTo>
                  <a:lnTo>
                    <a:pt x="5049" y="369"/>
                  </a:lnTo>
                  <a:lnTo>
                    <a:pt x="5273" y="468"/>
                  </a:lnTo>
                  <a:lnTo>
                    <a:pt x="5456" y="579"/>
                  </a:lnTo>
                  <a:lnTo>
                    <a:pt x="5639" y="702"/>
                  </a:lnTo>
                  <a:lnTo>
                    <a:pt x="5802" y="837"/>
                  </a:lnTo>
                  <a:lnTo>
                    <a:pt x="5924" y="973"/>
                  </a:lnTo>
                  <a:lnTo>
                    <a:pt x="6026" y="1121"/>
                  </a:lnTo>
                  <a:lnTo>
                    <a:pt x="6108" y="1268"/>
                  </a:lnTo>
                  <a:lnTo>
                    <a:pt x="6148" y="1429"/>
                  </a:lnTo>
                  <a:lnTo>
                    <a:pt x="6169" y="1589"/>
                  </a:lnTo>
                  <a:close/>
                </a:path>
              </a:pathLst>
            </a:custGeom>
            <a:solidFill>
              <a:srgbClr val="FEDDBF"/>
            </a:solidFill>
            <a:ln w="9525">
              <a:noFill/>
              <a:round/>
              <a:headEnd/>
              <a:tailEnd/>
            </a:ln>
          </p:spPr>
          <p:txBody>
            <a:bodyPr/>
            <a:lstStyle/>
            <a:p>
              <a:endParaRPr lang="en-GB"/>
            </a:p>
          </p:txBody>
        </p:sp>
        <p:sp>
          <p:nvSpPr>
            <p:cNvPr id="2084" name="Freeform 42"/>
            <p:cNvSpPr>
              <a:spLocks/>
            </p:cNvSpPr>
            <p:nvPr/>
          </p:nvSpPr>
          <p:spPr bwMode="auto">
            <a:xfrm>
              <a:off x="3601" y="2904"/>
              <a:ext cx="990" cy="515"/>
            </a:xfrm>
            <a:custGeom>
              <a:avLst/>
              <a:gdLst>
                <a:gd name="T0" fmla="*/ 1 w 1690"/>
                <a:gd name="T1" fmla="*/ 35 h 542"/>
                <a:gd name="T2" fmla="*/ 1 w 1690"/>
                <a:gd name="T3" fmla="*/ 35 h 542"/>
                <a:gd name="T4" fmla="*/ 1 w 1690"/>
                <a:gd name="T5" fmla="*/ 35 h 542"/>
                <a:gd name="T6" fmla="*/ 1 w 1690"/>
                <a:gd name="T7" fmla="*/ 26 h 542"/>
                <a:gd name="T8" fmla="*/ 1 w 1690"/>
                <a:gd name="T9" fmla="*/ 15 h 542"/>
                <a:gd name="T10" fmla="*/ 0 w 1690"/>
                <a:gd name="T11" fmla="*/ 0 h 542"/>
                <a:gd name="T12" fmla="*/ 0 w 1690"/>
                <a:gd name="T13" fmla="*/ 0 h 542"/>
                <a:gd name="T14" fmla="*/ 0 w 1690"/>
                <a:gd name="T15" fmla="*/ 21 h 542"/>
                <a:gd name="T16" fmla="*/ 0 w 1690"/>
                <a:gd name="T17" fmla="*/ 21 h 542"/>
                <a:gd name="T18" fmla="*/ 1 w 1690"/>
                <a:gd name="T19" fmla="*/ 60 h 542"/>
                <a:gd name="T20" fmla="*/ 1 w 1690"/>
                <a:gd name="T21" fmla="*/ 98 h 542"/>
                <a:gd name="T22" fmla="*/ 1 w 1690"/>
                <a:gd name="T23" fmla="*/ 127 h 542"/>
                <a:gd name="T24" fmla="*/ 1 w 1690"/>
                <a:gd name="T25" fmla="*/ 156 h 542"/>
                <a:gd name="T26" fmla="*/ 1 w 1690"/>
                <a:gd name="T27" fmla="*/ 181 h 542"/>
                <a:gd name="T28" fmla="*/ 1 w 1690"/>
                <a:gd name="T29" fmla="*/ 200 h 542"/>
                <a:gd name="T30" fmla="*/ 1 w 1690"/>
                <a:gd name="T31" fmla="*/ 211 h 542"/>
                <a:gd name="T32" fmla="*/ 1 w 1690"/>
                <a:gd name="T33" fmla="*/ 216 h 542"/>
                <a:gd name="T34" fmla="*/ 1 w 1690"/>
                <a:gd name="T35" fmla="*/ 216 h 542"/>
                <a:gd name="T36" fmla="*/ 1 w 1690"/>
                <a:gd name="T37" fmla="*/ 211 h 542"/>
                <a:gd name="T38" fmla="*/ 1 w 1690"/>
                <a:gd name="T39" fmla="*/ 200 h 542"/>
                <a:gd name="T40" fmla="*/ 1 w 1690"/>
                <a:gd name="T41" fmla="*/ 181 h 542"/>
                <a:gd name="T42" fmla="*/ 1 w 1690"/>
                <a:gd name="T43" fmla="*/ 156 h 542"/>
                <a:gd name="T44" fmla="*/ 1 w 1690"/>
                <a:gd name="T45" fmla="*/ 127 h 542"/>
                <a:gd name="T46" fmla="*/ 1 w 1690"/>
                <a:gd name="T47" fmla="*/ 98 h 542"/>
                <a:gd name="T48" fmla="*/ 1 w 1690"/>
                <a:gd name="T49" fmla="*/ 60 h 542"/>
                <a:gd name="T50" fmla="*/ 1 w 1690"/>
                <a:gd name="T51" fmla="*/ 21 h 542"/>
                <a:gd name="T52" fmla="*/ 1 w 1690"/>
                <a:gd name="T53" fmla="*/ 21 h 542"/>
                <a:gd name="T54" fmla="*/ 1 w 1690"/>
                <a:gd name="T55" fmla="*/ 0 h 542"/>
                <a:gd name="T56" fmla="*/ 1 w 1690"/>
                <a:gd name="T57" fmla="*/ 0 h 542"/>
                <a:gd name="T58" fmla="*/ 1 w 1690"/>
                <a:gd name="T59" fmla="*/ 15 h 542"/>
                <a:gd name="T60" fmla="*/ 1 w 1690"/>
                <a:gd name="T61" fmla="*/ 26 h 542"/>
                <a:gd name="T62" fmla="*/ 1 w 1690"/>
                <a:gd name="T63" fmla="*/ 35 h 542"/>
                <a:gd name="T64" fmla="*/ 1 w 1690"/>
                <a:gd name="T65" fmla="*/ 35 h 542"/>
                <a:gd name="T66" fmla="*/ 1 w 1690"/>
                <a:gd name="T67" fmla="*/ 35 h 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0"/>
                <a:gd name="T103" fmla="*/ 0 h 542"/>
                <a:gd name="T104" fmla="*/ 1690 w 1690"/>
                <a:gd name="T105" fmla="*/ 542 h 5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0" h="542">
                  <a:moveTo>
                    <a:pt x="855" y="86"/>
                  </a:moveTo>
                  <a:lnTo>
                    <a:pt x="855" y="86"/>
                  </a:lnTo>
                  <a:lnTo>
                    <a:pt x="611" y="86"/>
                  </a:lnTo>
                  <a:lnTo>
                    <a:pt x="387" y="62"/>
                  </a:lnTo>
                  <a:lnTo>
                    <a:pt x="183" y="37"/>
                  </a:lnTo>
                  <a:lnTo>
                    <a:pt x="0" y="0"/>
                  </a:lnTo>
                  <a:lnTo>
                    <a:pt x="0" y="49"/>
                  </a:lnTo>
                  <a:lnTo>
                    <a:pt x="21" y="148"/>
                  </a:lnTo>
                  <a:lnTo>
                    <a:pt x="61" y="246"/>
                  </a:lnTo>
                  <a:lnTo>
                    <a:pt x="143" y="320"/>
                  </a:lnTo>
                  <a:lnTo>
                    <a:pt x="244" y="394"/>
                  </a:lnTo>
                  <a:lnTo>
                    <a:pt x="367" y="456"/>
                  </a:lnTo>
                  <a:lnTo>
                    <a:pt x="530" y="505"/>
                  </a:lnTo>
                  <a:lnTo>
                    <a:pt x="672" y="530"/>
                  </a:lnTo>
                  <a:lnTo>
                    <a:pt x="855" y="542"/>
                  </a:lnTo>
                  <a:lnTo>
                    <a:pt x="1018" y="530"/>
                  </a:lnTo>
                  <a:lnTo>
                    <a:pt x="1181" y="505"/>
                  </a:lnTo>
                  <a:lnTo>
                    <a:pt x="1324" y="456"/>
                  </a:lnTo>
                  <a:lnTo>
                    <a:pt x="1446" y="394"/>
                  </a:lnTo>
                  <a:lnTo>
                    <a:pt x="1547" y="320"/>
                  </a:lnTo>
                  <a:lnTo>
                    <a:pt x="1629" y="246"/>
                  </a:lnTo>
                  <a:lnTo>
                    <a:pt x="1670" y="148"/>
                  </a:lnTo>
                  <a:lnTo>
                    <a:pt x="1690" y="49"/>
                  </a:lnTo>
                  <a:lnTo>
                    <a:pt x="1690" y="0"/>
                  </a:lnTo>
                  <a:lnTo>
                    <a:pt x="1507" y="37"/>
                  </a:lnTo>
                  <a:lnTo>
                    <a:pt x="1303" y="62"/>
                  </a:lnTo>
                  <a:lnTo>
                    <a:pt x="1079" y="86"/>
                  </a:lnTo>
                  <a:lnTo>
                    <a:pt x="855" y="86"/>
                  </a:lnTo>
                  <a:close/>
                </a:path>
              </a:pathLst>
            </a:custGeom>
            <a:solidFill>
              <a:srgbClr val="010101"/>
            </a:solidFill>
            <a:ln w="9525">
              <a:noFill/>
              <a:round/>
              <a:headEnd/>
              <a:tailEnd/>
            </a:ln>
          </p:spPr>
          <p:txBody>
            <a:bodyPr/>
            <a:lstStyle/>
            <a:p>
              <a:endParaRPr lang="en-GB"/>
            </a:p>
          </p:txBody>
        </p:sp>
        <p:sp>
          <p:nvSpPr>
            <p:cNvPr id="2085" name="Freeform 43"/>
            <p:cNvSpPr>
              <a:spLocks/>
            </p:cNvSpPr>
            <p:nvPr/>
          </p:nvSpPr>
          <p:spPr bwMode="auto">
            <a:xfrm>
              <a:off x="3148" y="2728"/>
              <a:ext cx="346" cy="258"/>
            </a:xfrm>
            <a:custGeom>
              <a:avLst/>
              <a:gdLst>
                <a:gd name="T0" fmla="*/ 1 w 590"/>
                <a:gd name="T1" fmla="*/ 56 h 271"/>
                <a:gd name="T2" fmla="*/ 1 w 590"/>
                <a:gd name="T3" fmla="*/ 56 h 271"/>
                <a:gd name="T4" fmla="*/ 1 w 590"/>
                <a:gd name="T5" fmla="*/ 77 h 271"/>
                <a:gd name="T6" fmla="*/ 1 w 590"/>
                <a:gd name="T7" fmla="*/ 96 h 271"/>
                <a:gd name="T8" fmla="*/ 1 w 590"/>
                <a:gd name="T9" fmla="*/ 107 h 271"/>
                <a:gd name="T10" fmla="*/ 1 w 590"/>
                <a:gd name="T11" fmla="*/ 111 h 271"/>
                <a:gd name="T12" fmla="*/ 1 w 590"/>
                <a:gd name="T13" fmla="*/ 111 h 271"/>
                <a:gd name="T14" fmla="*/ 1 w 590"/>
                <a:gd name="T15" fmla="*/ 107 h 271"/>
                <a:gd name="T16" fmla="*/ 1 w 590"/>
                <a:gd name="T17" fmla="*/ 96 h 271"/>
                <a:gd name="T18" fmla="*/ 1 w 590"/>
                <a:gd name="T19" fmla="*/ 77 h 271"/>
                <a:gd name="T20" fmla="*/ 0 w 590"/>
                <a:gd name="T21" fmla="*/ 56 h 271"/>
                <a:gd name="T22" fmla="*/ 0 w 590"/>
                <a:gd name="T23" fmla="*/ 56 h 271"/>
                <a:gd name="T24" fmla="*/ 1 w 590"/>
                <a:gd name="T25" fmla="*/ 36 h 271"/>
                <a:gd name="T26" fmla="*/ 1 w 590"/>
                <a:gd name="T27" fmla="*/ 16 h 271"/>
                <a:gd name="T28" fmla="*/ 1 w 590"/>
                <a:gd name="T29" fmla="*/ 10 h 271"/>
                <a:gd name="T30" fmla="*/ 1 w 590"/>
                <a:gd name="T31" fmla="*/ 0 h 271"/>
                <a:gd name="T32" fmla="*/ 1 w 590"/>
                <a:gd name="T33" fmla="*/ 0 h 271"/>
                <a:gd name="T34" fmla="*/ 1 w 590"/>
                <a:gd name="T35" fmla="*/ 10 h 271"/>
                <a:gd name="T36" fmla="*/ 1 w 590"/>
                <a:gd name="T37" fmla="*/ 16 h 271"/>
                <a:gd name="T38" fmla="*/ 1 w 590"/>
                <a:gd name="T39" fmla="*/ 36 h 271"/>
                <a:gd name="T40" fmla="*/ 1 w 590"/>
                <a:gd name="T41" fmla="*/ 56 h 271"/>
                <a:gd name="T42" fmla="*/ 1 w 590"/>
                <a:gd name="T43" fmla="*/ 56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0"/>
                <a:gd name="T67" fmla="*/ 0 h 271"/>
                <a:gd name="T68" fmla="*/ 590 w 590"/>
                <a:gd name="T69" fmla="*/ 271 h 2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0" h="271">
                  <a:moveTo>
                    <a:pt x="590" y="136"/>
                  </a:moveTo>
                  <a:lnTo>
                    <a:pt x="590" y="136"/>
                  </a:lnTo>
                  <a:lnTo>
                    <a:pt x="570" y="185"/>
                  </a:lnTo>
                  <a:lnTo>
                    <a:pt x="508" y="234"/>
                  </a:lnTo>
                  <a:lnTo>
                    <a:pt x="407" y="259"/>
                  </a:lnTo>
                  <a:lnTo>
                    <a:pt x="305" y="271"/>
                  </a:lnTo>
                  <a:lnTo>
                    <a:pt x="183" y="259"/>
                  </a:lnTo>
                  <a:lnTo>
                    <a:pt x="81" y="234"/>
                  </a:lnTo>
                  <a:lnTo>
                    <a:pt x="20" y="185"/>
                  </a:lnTo>
                  <a:lnTo>
                    <a:pt x="0" y="136"/>
                  </a:lnTo>
                  <a:lnTo>
                    <a:pt x="20" y="86"/>
                  </a:lnTo>
                  <a:lnTo>
                    <a:pt x="81" y="37"/>
                  </a:lnTo>
                  <a:lnTo>
                    <a:pt x="183" y="13"/>
                  </a:lnTo>
                  <a:lnTo>
                    <a:pt x="305" y="0"/>
                  </a:lnTo>
                  <a:lnTo>
                    <a:pt x="407" y="13"/>
                  </a:lnTo>
                  <a:lnTo>
                    <a:pt x="508" y="37"/>
                  </a:lnTo>
                  <a:lnTo>
                    <a:pt x="570" y="86"/>
                  </a:lnTo>
                  <a:lnTo>
                    <a:pt x="590" y="136"/>
                  </a:lnTo>
                  <a:close/>
                </a:path>
              </a:pathLst>
            </a:custGeom>
            <a:solidFill>
              <a:srgbClr val="F9B1A3"/>
            </a:solidFill>
            <a:ln w="9525">
              <a:noFill/>
              <a:round/>
              <a:headEnd/>
              <a:tailEnd/>
            </a:ln>
          </p:spPr>
          <p:txBody>
            <a:bodyPr/>
            <a:lstStyle/>
            <a:p>
              <a:endParaRPr lang="en-GB"/>
            </a:p>
          </p:txBody>
        </p:sp>
        <p:sp>
          <p:nvSpPr>
            <p:cNvPr id="2086" name="Freeform 44"/>
            <p:cNvSpPr>
              <a:spLocks/>
            </p:cNvSpPr>
            <p:nvPr/>
          </p:nvSpPr>
          <p:spPr bwMode="auto">
            <a:xfrm>
              <a:off x="4698" y="2728"/>
              <a:ext cx="346" cy="258"/>
            </a:xfrm>
            <a:custGeom>
              <a:avLst/>
              <a:gdLst>
                <a:gd name="T0" fmla="*/ 1 w 591"/>
                <a:gd name="T1" fmla="*/ 56 h 271"/>
                <a:gd name="T2" fmla="*/ 1 w 591"/>
                <a:gd name="T3" fmla="*/ 56 h 271"/>
                <a:gd name="T4" fmla="*/ 1 w 591"/>
                <a:gd name="T5" fmla="*/ 77 h 271"/>
                <a:gd name="T6" fmla="*/ 1 w 591"/>
                <a:gd name="T7" fmla="*/ 96 h 271"/>
                <a:gd name="T8" fmla="*/ 1 w 591"/>
                <a:gd name="T9" fmla="*/ 107 h 271"/>
                <a:gd name="T10" fmla="*/ 1 w 591"/>
                <a:gd name="T11" fmla="*/ 111 h 271"/>
                <a:gd name="T12" fmla="*/ 1 w 591"/>
                <a:gd name="T13" fmla="*/ 111 h 271"/>
                <a:gd name="T14" fmla="*/ 1 w 591"/>
                <a:gd name="T15" fmla="*/ 107 h 271"/>
                <a:gd name="T16" fmla="*/ 1 w 591"/>
                <a:gd name="T17" fmla="*/ 96 h 271"/>
                <a:gd name="T18" fmla="*/ 1 w 591"/>
                <a:gd name="T19" fmla="*/ 77 h 271"/>
                <a:gd name="T20" fmla="*/ 0 w 591"/>
                <a:gd name="T21" fmla="*/ 56 h 271"/>
                <a:gd name="T22" fmla="*/ 0 w 591"/>
                <a:gd name="T23" fmla="*/ 56 h 271"/>
                <a:gd name="T24" fmla="*/ 1 w 591"/>
                <a:gd name="T25" fmla="*/ 36 h 271"/>
                <a:gd name="T26" fmla="*/ 1 w 591"/>
                <a:gd name="T27" fmla="*/ 16 h 271"/>
                <a:gd name="T28" fmla="*/ 1 w 591"/>
                <a:gd name="T29" fmla="*/ 10 h 271"/>
                <a:gd name="T30" fmla="*/ 1 w 591"/>
                <a:gd name="T31" fmla="*/ 0 h 271"/>
                <a:gd name="T32" fmla="*/ 1 w 591"/>
                <a:gd name="T33" fmla="*/ 0 h 271"/>
                <a:gd name="T34" fmla="*/ 1 w 591"/>
                <a:gd name="T35" fmla="*/ 10 h 271"/>
                <a:gd name="T36" fmla="*/ 1 w 591"/>
                <a:gd name="T37" fmla="*/ 16 h 271"/>
                <a:gd name="T38" fmla="*/ 1 w 591"/>
                <a:gd name="T39" fmla="*/ 36 h 271"/>
                <a:gd name="T40" fmla="*/ 1 w 591"/>
                <a:gd name="T41" fmla="*/ 56 h 271"/>
                <a:gd name="T42" fmla="*/ 1 w 591"/>
                <a:gd name="T43" fmla="*/ 56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1"/>
                <a:gd name="T67" fmla="*/ 0 h 271"/>
                <a:gd name="T68" fmla="*/ 591 w 591"/>
                <a:gd name="T69" fmla="*/ 271 h 2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1" h="271">
                  <a:moveTo>
                    <a:pt x="591" y="136"/>
                  </a:moveTo>
                  <a:lnTo>
                    <a:pt x="591" y="136"/>
                  </a:lnTo>
                  <a:lnTo>
                    <a:pt x="570" y="185"/>
                  </a:lnTo>
                  <a:lnTo>
                    <a:pt x="509" y="234"/>
                  </a:lnTo>
                  <a:lnTo>
                    <a:pt x="407" y="259"/>
                  </a:lnTo>
                  <a:lnTo>
                    <a:pt x="306" y="271"/>
                  </a:lnTo>
                  <a:lnTo>
                    <a:pt x="183" y="259"/>
                  </a:lnTo>
                  <a:lnTo>
                    <a:pt x="82" y="234"/>
                  </a:lnTo>
                  <a:lnTo>
                    <a:pt x="21" y="185"/>
                  </a:lnTo>
                  <a:lnTo>
                    <a:pt x="0" y="136"/>
                  </a:lnTo>
                  <a:lnTo>
                    <a:pt x="21" y="86"/>
                  </a:lnTo>
                  <a:lnTo>
                    <a:pt x="82" y="37"/>
                  </a:lnTo>
                  <a:lnTo>
                    <a:pt x="183" y="13"/>
                  </a:lnTo>
                  <a:lnTo>
                    <a:pt x="306" y="0"/>
                  </a:lnTo>
                  <a:lnTo>
                    <a:pt x="407" y="13"/>
                  </a:lnTo>
                  <a:lnTo>
                    <a:pt x="509" y="37"/>
                  </a:lnTo>
                  <a:lnTo>
                    <a:pt x="570" y="86"/>
                  </a:lnTo>
                  <a:lnTo>
                    <a:pt x="591" y="136"/>
                  </a:lnTo>
                  <a:close/>
                </a:path>
              </a:pathLst>
            </a:custGeom>
            <a:solidFill>
              <a:srgbClr val="F9B1A3"/>
            </a:solidFill>
            <a:ln w="9525">
              <a:noFill/>
              <a:round/>
              <a:headEnd/>
              <a:tailEnd/>
            </a:ln>
          </p:spPr>
          <p:txBody>
            <a:bodyPr/>
            <a:lstStyle/>
            <a:p>
              <a:endParaRPr lang="en-GB"/>
            </a:p>
          </p:txBody>
        </p:sp>
        <p:sp>
          <p:nvSpPr>
            <p:cNvPr id="2087" name="Freeform 45"/>
            <p:cNvSpPr>
              <a:spLocks/>
            </p:cNvSpPr>
            <p:nvPr/>
          </p:nvSpPr>
          <p:spPr bwMode="auto">
            <a:xfrm>
              <a:off x="3852" y="3255"/>
              <a:ext cx="512" cy="164"/>
            </a:xfrm>
            <a:custGeom>
              <a:avLst/>
              <a:gdLst>
                <a:gd name="T0" fmla="*/ 1 w 875"/>
                <a:gd name="T1" fmla="*/ 0 h 172"/>
                <a:gd name="T2" fmla="*/ 1 w 875"/>
                <a:gd name="T3" fmla="*/ 0 h 172"/>
                <a:gd name="T4" fmla="*/ 1 w 875"/>
                <a:gd name="T5" fmla="*/ 10 h 172"/>
                <a:gd name="T6" fmla="*/ 1 w 875"/>
                <a:gd name="T7" fmla="*/ 10 h 172"/>
                <a:gd name="T8" fmla="*/ 1 w 875"/>
                <a:gd name="T9" fmla="*/ 27 h 172"/>
                <a:gd name="T10" fmla="*/ 0 w 875"/>
                <a:gd name="T11" fmla="*/ 47 h 172"/>
                <a:gd name="T12" fmla="*/ 0 w 875"/>
                <a:gd name="T13" fmla="*/ 47 h 172"/>
                <a:gd name="T14" fmla="*/ 1 w 875"/>
                <a:gd name="T15" fmla="*/ 57 h 172"/>
                <a:gd name="T16" fmla="*/ 1 w 875"/>
                <a:gd name="T17" fmla="*/ 69 h 172"/>
                <a:gd name="T18" fmla="*/ 1 w 875"/>
                <a:gd name="T19" fmla="*/ 72 h 172"/>
                <a:gd name="T20" fmla="*/ 1 w 875"/>
                <a:gd name="T21" fmla="*/ 72 h 172"/>
                <a:gd name="T22" fmla="*/ 1 w 875"/>
                <a:gd name="T23" fmla="*/ 72 h 172"/>
                <a:gd name="T24" fmla="*/ 1 w 875"/>
                <a:gd name="T25" fmla="*/ 72 h 172"/>
                <a:gd name="T26" fmla="*/ 1 w 875"/>
                <a:gd name="T27" fmla="*/ 63 h 172"/>
                <a:gd name="T28" fmla="*/ 1 w 875"/>
                <a:gd name="T29" fmla="*/ 51 h 172"/>
                <a:gd name="T30" fmla="*/ 1 w 875"/>
                <a:gd name="T31" fmla="*/ 42 h 172"/>
                <a:gd name="T32" fmla="*/ 1 w 875"/>
                <a:gd name="T33" fmla="*/ 42 h 172"/>
                <a:gd name="T34" fmla="*/ 1 w 875"/>
                <a:gd name="T35" fmla="*/ 22 h 172"/>
                <a:gd name="T36" fmla="*/ 1 w 875"/>
                <a:gd name="T37" fmla="*/ 10 h 172"/>
                <a:gd name="T38" fmla="*/ 1 w 875"/>
                <a:gd name="T39" fmla="*/ 0 h 172"/>
                <a:gd name="T40" fmla="*/ 1 w 875"/>
                <a:gd name="T41" fmla="*/ 0 h 172"/>
                <a:gd name="T42" fmla="*/ 1 w 875"/>
                <a:gd name="T43" fmla="*/ 0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5"/>
                <a:gd name="T67" fmla="*/ 0 h 172"/>
                <a:gd name="T68" fmla="*/ 875 w 875"/>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5" h="172">
                  <a:moveTo>
                    <a:pt x="448" y="0"/>
                  </a:moveTo>
                  <a:lnTo>
                    <a:pt x="448" y="0"/>
                  </a:lnTo>
                  <a:lnTo>
                    <a:pt x="325" y="12"/>
                  </a:lnTo>
                  <a:lnTo>
                    <a:pt x="203" y="24"/>
                  </a:lnTo>
                  <a:lnTo>
                    <a:pt x="81" y="61"/>
                  </a:lnTo>
                  <a:lnTo>
                    <a:pt x="0" y="110"/>
                  </a:lnTo>
                  <a:lnTo>
                    <a:pt x="102" y="135"/>
                  </a:lnTo>
                  <a:lnTo>
                    <a:pt x="203" y="160"/>
                  </a:lnTo>
                  <a:lnTo>
                    <a:pt x="305" y="172"/>
                  </a:lnTo>
                  <a:lnTo>
                    <a:pt x="427" y="172"/>
                  </a:lnTo>
                  <a:lnTo>
                    <a:pt x="549" y="172"/>
                  </a:lnTo>
                  <a:lnTo>
                    <a:pt x="672" y="147"/>
                  </a:lnTo>
                  <a:lnTo>
                    <a:pt x="773" y="123"/>
                  </a:lnTo>
                  <a:lnTo>
                    <a:pt x="875" y="98"/>
                  </a:lnTo>
                  <a:lnTo>
                    <a:pt x="794" y="49"/>
                  </a:lnTo>
                  <a:lnTo>
                    <a:pt x="692" y="24"/>
                  </a:lnTo>
                  <a:lnTo>
                    <a:pt x="570" y="0"/>
                  </a:lnTo>
                  <a:lnTo>
                    <a:pt x="448" y="0"/>
                  </a:lnTo>
                  <a:close/>
                </a:path>
              </a:pathLst>
            </a:custGeom>
            <a:solidFill>
              <a:srgbClr val="EF61A3"/>
            </a:solidFill>
            <a:ln w="9525">
              <a:noFill/>
              <a:round/>
              <a:headEnd/>
              <a:tailEnd/>
            </a:ln>
          </p:spPr>
          <p:txBody>
            <a:bodyPr/>
            <a:lstStyle/>
            <a:p>
              <a:endParaRPr lang="en-GB"/>
            </a:p>
          </p:txBody>
        </p:sp>
        <p:sp>
          <p:nvSpPr>
            <p:cNvPr id="2088" name="Freeform 46"/>
            <p:cNvSpPr>
              <a:spLocks/>
            </p:cNvSpPr>
            <p:nvPr/>
          </p:nvSpPr>
          <p:spPr bwMode="auto">
            <a:xfrm>
              <a:off x="4459" y="317"/>
              <a:ext cx="441" cy="562"/>
            </a:xfrm>
            <a:custGeom>
              <a:avLst/>
              <a:gdLst>
                <a:gd name="T0" fmla="*/ 1 w 753"/>
                <a:gd name="T1" fmla="*/ 0 h 591"/>
                <a:gd name="T2" fmla="*/ 1 w 753"/>
                <a:gd name="T3" fmla="*/ 0 h 591"/>
                <a:gd name="T4" fmla="*/ 1 w 753"/>
                <a:gd name="T5" fmla="*/ 0 h 591"/>
                <a:gd name="T6" fmla="*/ 1 w 753"/>
                <a:gd name="T7" fmla="*/ 10 h 591"/>
                <a:gd name="T8" fmla="*/ 1 w 753"/>
                <a:gd name="T9" fmla="*/ 21 h 591"/>
                <a:gd name="T10" fmla="*/ 1 w 753"/>
                <a:gd name="T11" fmla="*/ 40 h 591"/>
                <a:gd name="T12" fmla="*/ 1 w 753"/>
                <a:gd name="T13" fmla="*/ 60 h 591"/>
                <a:gd name="T14" fmla="*/ 0 w 753"/>
                <a:gd name="T15" fmla="*/ 90 h 591"/>
                <a:gd name="T16" fmla="*/ 1 w 753"/>
                <a:gd name="T17" fmla="*/ 239 h 591"/>
                <a:gd name="T18" fmla="*/ 1 w 753"/>
                <a:gd name="T19" fmla="*/ 225 h 591"/>
                <a:gd name="T20" fmla="*/ 1 w 753"/>
                <a:gd name="T21" fmla="*/ 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3"/>
                <a:gd name="T34" fmla="*/ 0 h 591"/>
                <a:gd name="T35" fmla="*/ 753 w 753"/>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3" h="591">
                  <a:moveTo>
                    <a:pt x="652" y="0"/>
                  </a:moveTo>
                  <a:lnTo>
                    <a:pt x="652" y="0"/>
                  </a:lnTo>
                  <a:lnTo>
                    <a:pt x="570" y="0"/>
                  </a:lnTo>
                  <a:lnTo>
                    <a:pt x="367" y="25"/>
                  </a:lnTo>
                  <a:lnTo>
                    <a:pt x="265" y="49"/>
                  </a:lnTo>
                  <a:lnTo>
                    <a:pt x="143" y="99"/>
                  </a:lnTo>
                  <a:lnTo>
                    <a:pt x="61" y="148"/>
                  </a:lnTo>
                  <a:lnTo>
                    <a:pt x="0" y="222"/>
                  </a:lnTo>
                  <a:lnTo>
                    <a:pt x="611" y="591"/>
                  </a:lnTo>
                  <a:lnTo>
                    <a:pt x="753" y="554"/>
                  </a:lnTo>
                  <a:lnTo>
                    <a:pt x="652" y="0"/>
                  </a:lnTo>
                  <a:close/>
                </a:path>
              </a:pathLst>
            </a:custGeom>
            <a:solidFill>
              <a:srgbClr val="ED1B5E"/>
            </a:solidFill>
            <a:ln w="9525">
              <a:noFill/>
              <a:round/>
              <a:headEnd/>
              <a:tailEnd/>
            </a:ln>
          </p:spPr>
          <p:txBody>
            <a:bodyPr/>
            <a:lstStyle/>
            <a:p>
              <a:endParaRPr lang="en-GB"/>
            </a:p>
          </p:txBody>
        </p:sp>
        <p:sp>
          <p:nvSpPr>
            <p:cNvPr id="2089" name="Freeform 47"/>
            <p:cNvSpPr>
              <a:spLocks/>
            </p:cNvSpPr>
            <p:nvPr/>
          </p:nvSpPr>
          <p:spPr bwMode="auto">
            <a:xfrm>
              <a:off x="4841" y="504"/>
              <a:ext cx="572" cy="434"/>
            </a:xfrm>
            <a:custGeom>
              <a:avLst/>
              <a:gdLst>
                <a:gd name="T0" fmla="*/ 1 w 977"/>
                <a:gd name="T1" fmla="*/ 0 h 456"/>
                <a:gd name="T2" fmla="*/ 1 w 977"/>
                <a:gd name="T3" fmla="*/ 0 h 456"/>
                <a:gd name="T4" fmla="*/ 1 w 977"/>
                <a:gd name="T5" fmla="*/ 16 h 456"/>
                <a:gd name="T6" fmla="*/ 1 w 977"/>
                <a:gd name="T7" fmla="*/ 61 h 456"/>
                <a:gd name="T8" fmla="*/ 1 w 977"/>
                <a:gd name="T9" fmla="*/ 86 h 456"/>
                <a:gd name="T10" fmla="*/ 1 w 977"/>
                <a:gd name="T11" fmla="*/ 116 h 456"/>
                <a:gd name="T12" fmla="*/ 1 w 977"/>
                <a:gd name="T13" fmla="*/ 146 h 456"/>
                <a:gd name="T14" fmla="*/ 1 w 977"/>
                <a:gd name="T15" fmla="*/ 183 h 456"/>
                <a:gd name="T16" fmla="*/ 1 w 977"/>
                <a:gd name="T17" fmla="*/ 187 h 456"/>
                <a:gd name="T18" fmla="*/ 0 w 977"/>
                <a:gd name="T19" fmla="*/ 146 h 456"/>
                <a:gd name="T20" fmla="*/ 1 w 977"/>
                <a:gd name="T21" fmla="*/ 0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7"/>
                <a:gd name="T34" fmla="*/ 0 h 456"/>
                <a:gd name="T35" fmla="*/ 977 w 977"/>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7" h="456">
                  <a:moveTo>
                    <a:pt x="732" y="0"/>
                  </a:moveTo>
                  <a:lnTo>
                    <a:pt x="732" y="0"/>
                  </a:lnTo>
                  <a:lnTo>
                    <a:pt x="773" y="37"/>
                  </a:lnTo>
                  <a:lnTo>
                    <a:pt x="895" y="148"/>
                  </a:lnTo>
                  <a:lnTo>
                    <a:pt x="936" y="209"/>
                  </a:lnTo>
                  <a:lnTo>
                    <a:pt x="977" y="283"/>
                  </a:lnTo>
                  <a:lnTo>
                    <a:pt x="977" y="357"/>
                  </a:lnTo>
                  <a:lnTo>
                    <a:pt x="936" y="443"/>
                  </a:lnTo>
                  <a:lnTo>
                    <a:pt x="61" y="456"/>
                  </a:lnTo>
                  <a:lnTo>
                    <a:pt x="0" y="357"/>
                  </a:lnTo>
                  <a:lnTo>
                    <a:pt x="732" y="0"/>
                  </a:lnTo>
                  <a:close/>
                </a:path>
              </a:pathLst>
            </a:custGeom>
            <a:solidFill>
              <a:srgbClr val="ED1B5E"/>
            </a:solidFill>
            <a:ln w="9525">
              <a:noFill/>
              <a:round/>
              <a:headEnd/>
              <a:tailEnd/>
            </a:ln>
          </p:spPr>
          <p:txBody>
            <a:bodyPr/>
            <a:lstStyle/>
            <a:p>
              <a:endParaRPr lang="en-GB"/>
            </a:p>
          </p:txBody>
        </p:sp>
        <p:sp>
          <p:nvSpPr>
            <p:cNvPr id="2090" name="Freeform 48"/>
            <p:cNvSpPr>
              <a:spLocks/>
            </p:cNvSpPr>
            <p:nvPr/>
          </p:nvSpPr>
          <p:spPr bwMode="auto">
            <a:xfrm>
              <a:off x="2337" y="715"/>
              <a:ext cx="3542" cy="1498"/>
            </a:xfrm>
            <a:custGeom>
              <a:avLst/>
              <a:gdLst>
                <a:gd name="T0" fmla="*/ 1 w 6047"/>
                <a:gd name="T1" fmla="*/ 632 h 1576"/>
                <a:gd name="T2" fmla="*/ 1 w 6047"/>
                <a:gd name="T3" fmla="*/ 544 h 1576"/>
                <a:gd name="T4" fmla="*/ 1 w 6047"/>
                <a:gd name="T5" fmla="*/ 459 h 1576"/>
                <a:gd name="T6" fmla="*/ 1 w 6047"/>
                <a:gd name="T7" fmla="*/ 380 h 1576"/>
                <a:gd name="T8" fmla="*/ 1 w 6047"/>
                <a:gd name="T9" fmla="*/ 305 h 1576"/>
                <a:gd name="T10" fmla="*/ 1 w 6047"/>
                <a:gd name="T11" fmla="*/ 237 h 1576"/>
                <a:gd name="T12" fmla="*/ 1 w 6047"/>
                <a:gd name="T13" fmla="*/ 124 h 1576"/>
                <a:gd name="T14" fmla="*/ 1 w 6047"/>
                <a:gd name="T15" fmla="*/ 79 h 1576"/>
                <a:gd name="T16" fmla="*/ 1 w 6047"/>
                <a:gd name="T17" fmla="*/ 79 h 1576"/>
                <a:gd name="T18" fmla="*/ 1 w 6047"/>
                <a:gd name="T19" fmla="*/ 68 h 1576"/>
                <a:gd name="T20" fmla="*/ 1 w 6047"/>
                <a:gd name="T21" fmla="*/ 68 h 1576"/>
                <a:gd name="T22" fmla="*/ 1 w 6047"/>
                <a:gd name="T23" fmla="*/ 68 h 1576"/>
                <a:gd name="T24" fmla="*/ 1 w 6047"/>
                <a:gd name="T25" fmla="*/ 21 h 1576"/>
                <a:gd name="T26" fmla="*/ 1 w 6047"/>
                <a:gd name="T27" fmla="*/ 0 h 1576"/>
                <a:gd name="T28" fmla="*/ 1 w 6047"/>
                <a:gd name="T29" fmla="*/ 10 h 1576"/>
                <a:gd name="T30" fmla="*/ 1 w 6047"/>
                <a:gd name="T31" fmla="*/ 21 h 1576"/>
                <a:gd name="T32" fmla="*/ 1 w 6047"/>
                <a:gd name="T33" fmla="*/ 55 h 1576"/>
                <a:gd name="T34" fmla="*/ 1 w 6047"/>
                <a:gd name="T35" fmla="*/ 103 h 1576"/>
                <a:gd name="T36" fmla="*/ 1 w 6047"/>
                <a:gd name="T37" fmla="*/ 167 h 1576"/>
                <a:gd name="T38" fmla="*/ 1 w 6047"/>
                <a:gd name="T39" fmla="*/ 242 h 1576"/>
                <a:gd name="T40" fmla="*/ 1 w 6047"/>
                <a:gd name="T41" fmla="*/ 326 h 1576"/>
                <a:gd name="T42" fmla="*/ 1 w 6047"/>
                <a:gd name="T43" fmla="*/ 421 h 1576"/>
                <a:gd name="T44" fmla="*/ 0 w 6047"/>
                <a:gd name="T45" fmla="*/ 474 h 1576"/>
                <a:gd name="T46" fmla="*/ 1 w 6047"/>
                <a:gd name="T47" fmla="*/ 474 h 1576"/>
                <a:gd name="T48" fmla="*/ 1 w 6047"/>
                <a:gd name="T49" fmla="*/ 450 h 1576"/>
                <a:gd name="T50" fmla="*/ 1 w 6047"/>
                <a:gd name="T51" fmla="*/ 414 h 1576"/>
                <a:gd name="T52" fmla="*/ 1 w 6047"/>
                <a:gd name="T53" fmla="*/ 365 h 1576"/>
                <a:gd name="T54" fmla="*/ 1 w 6047"/>
                <a:gd name="T55" fmla="*/ 297 h 1576"/>
                <a:gd name="T56" fmla="*/ 1 w 6047"/>
                <a:gd name="T57" fmla="*/ 202 h 1576"/>
                <a:gd name="T58" fmla="*/ 1 w 6047"/>
                <a:gd name="T59" fmla="*/ 237 h 1576"/>
                <a:gd name="T60" fmla="*/ 1 w 6047"/>
                <a:gd name="T61" fmla="*/ 305 h 1576"/>
                <a:gd name="T62" fmla="*/ 1 w 6047"/>
                <a:gd name="T63" fmla="*/ 340 h 1576"/>
                <a:gd name="T64" fmla="*/ 1 w 6047"/>
                <a:gd name="T65" fmla="*/ 302 h 1576"/>
                <a:gd name="T66" fmla="*/ 1 w 6047"/>
                <a:gd name="T67" fmla="*/ 233 h 1576"/>
                <a:gd name="T68" fmla="*/ 1 w 6047"/>
                <a:gd name="T69" fmla="*/ 212 h 1576"/>
                <a:gd name="T70" fmla="*/ 1 w 6047"/>
                <a:gd name="T71" fmla="*/ 326 h 1576"/>
                <a:gd name="T72" fmla="*/ 1 w 6047"/>
                <a:gd name="T73" fmla="*/ 444 h 1576"/>
                <a:gd name="T74" fmla="*/ 1 w 6047"/>
                <a:gd name="T75" fmla="*/ 504 h 1576"/>
                <a:gd name="T76" fmla="*/ 1 w 6047"/>
                <a:gd name="T77" fmla="*/ 553 h 1576"/>
                <a:gd name="T78" fmla="*/ 1 w 6047"/>
                <a:gd name="T79" fmla="*/ 599 h 1576"/>
                <a:gd name="T80" fmla="*/ 1 w 6047"/>
                <a:gd name="T81" fmla="*/ 632 h 15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47"/>
                <a:gd name="T124" fmla="*/ 0 h 1576"/>
                <a:gd name="T125" fmla="*/ 6047 w 6047"/>
                <a:gd name="T126" fmla="*/ 1576 h 15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47" h="1576">
                  <a:moveTo>
                    <a:pt x="6047" y="1576"/>
                  </a:moveTo>
                  <a:lnTo>
                    <a:pt x="6047" y="1576"/>
                  </a:lnTo>
                  <a:lnTo>
                    <a:pt x="6026" y="1465"/>
                  </a:lnTo>
                  <a:lnTo>
                    <a:pt x="6006" y="1355"/>
                  </a:lnTo>
                  <a:lnTo>
                    <a:pt x="5965" y="1244"/>
                  </a:lnTo>
                  <a:lnTo>
                    <a:pt x="5925" y="1145"/>
                  </a:lnTo>
                  <a:lnTo>
                    <a:pt x="5864" y="1047"/>
                  </a:lnTo>
                  <a:lnTo>
                    <a:pt x="5782" y="948"/>
                  </a:lnTo>
                  <a:lnTo>
                    <a:pt x="5701" y="850"/>
                  </a:lnTo>
                  <a:lnTo>
                    <a:pt x="5599" y="763"/>
                  </a:lnTo>
                  <a:lnTo>
                    <a:pt x="5477" y="677"/>
                  </a:lnTo>
                  <a:lnTo>
                    <a:pt x="5355" y="591"/>
                  </a:lnTo>
                  <a:lnTo>
                    <a:pt x="5090" y="443"/>
                  </a:lnTo>
                  <a:lnTo>
                    <a:pt x="4785" y="308"/>
                  </a:lnTo>
                  <a:lnTo>
                    <a:pt x="4438" y="197"/>
                  </a:lnTo>
                  <a:lnTo>
                    <a:pt x="4357" y="172"/>
                  </a:lnTo>
                  <a:lnTo>
                    <a:pt x="4316" y="172"/>
                  </a:lnTo>
                  <a:lnTo>
                    <a:pt x="4011" y="98"/>
                  </a:lnTo>
                  <a:lnTo>
                    <a:pt x="3685" y="49"/>
                  </a:lnTo>
                  <a:lnTo>
                    <a:pt x="3319" y="12"/>
                  </a:lnTo>
                  <a:lnTo>
                    <a:pt x="2973" y="0"/>
                  </a:lnTo>
                  <a:lnTo>
                    <a:pt x="2708" y="12"/>
                  </a:lnTo>
                  <a:lnTo>
                    <a:pt x="2443" y="24"/>
                  </a:lnTo>
                  <a:lnTo>
                    <a:pt x="2199" y="49"/>
                  </a:lnTo>
                  <a:lnTo>
                    <a:pt x="1955" y="86"/>
                  </a:lnTo>
                  <a:lnTo>
                    <a:pt x="1710" y="135"/>
                  </a:lnTo>
                  <a:lnTo>
                    <a:pt x="1486" y="197"/>
                  </a:lnTo>
                  <a:lnTo>
                    <a:pt x="1283" y="258"/>
                  </a:lnTo>
                  <a:lnTo>
                    <a:pt x="1079" y="332"/>
                  </a:lnTo>
                  <a:lnTo>
                    <a:pt x="896" y="419"/>
                  </a:lnTo>
                  <a:lnTo>
                    <a:pt x="713" y="505"/>
                  </a:lnTo>
                  <a:lnTo>
                    <a:pt x="550" y="603"/>
                  </a:lnTo>
                  <a:lnTo>
                    <a:pt x="407" y="714"/>
                  </a:lnTo>
                  <a:lnTo>
                    <a:pt x="265" y="813"/>
                  </a:lnTo>
                  <a:lnTo>
                    <a:pt x="163" y="936"/>
                  </a:lnTo>
                  <a:lnTo>
                    <a:pt x="61" y="1047"/>
                  </a:lnTo>
                  <a:lnTo>
                    <a:pt x="0" y="1182"/>
                  </a:lnTo>
                  <a:lnTo>
                    <a:pt x="244" y="1182"/>
                  </a:lnTo>
                  <a:lnTo>
                    <a:pt x="652" y="1182"/>
                  </a:lnTo>
                  <a:lnTo>
                    <a:pt x="1161" y="1158"/>
                  </a:lnTo>
                  <a:lnTo>
                    <a:pt x="1771" y="1121"/>
                  </a:lnTo>
                  <a:lnTo>
                    <a:pt x="2077" y="1084"/>
                  </a:lnTo>
                  <a:lnTo>
                    <a:pt x="2402" y="1034"/>
                  </a:lnTo>
                  <a:lnTo>
                    <a:pt x="2708" y="985"/>
                  </a:lnTo>
                  <a:lnTo>
                    <a:pt x="3013" y="911"/>
                  </a:lnTo>
                  <a:lnTo>
                    <a:pt x="3319" y="837"/>
                  </a:lnTo>
                  <a:lnTo>
                    <a:pt x="3583" y="739"/>
                  </a:lnTo>
                  <a:lnTo>
                    <a:pt x="3848" y="628"/>
                  </a:lnTo>
                  <a:lnTo>
                    <a:pt x="4072" y="505"/>
                  </a:lnTo>
                  <a:lnTo>
                    <a:pt x="4072" y="591"/>
                  </a:lnTo>
                  <a:lnTo>
                    <a:pt x="4092" y="665"/>
                  </a:lnTo>
                  <a:lnTo>
                    <a:pt x="4153" y="763"/>
                  </a:lnTo>
                  <a:lnTo>
                    <a:pt x="4235" y="850"/>
                  </a:lnTo>
                  <a:lnTo>
                    <a:pt x="4235" y="825"/>
                  </a:lnTo>
                  <a:lnTo>
                    <a:pt x="4235" y="751"/>
                  </a:lnTo>
                  <a:lnTo>
                    <a:pt x="4276" y="640"/>
                  </a:lnTo>
                  <a:lnTo>
                    <a:pt x="4296" y="579"/>
                  </a:lnTo>
                  <a:lnTo>
                    <a:pt x="4357" y="529"/>
                  </a:lnTo>
                  <a:lnTo>
                    <a:pt x="4418" y="665"/>
                  </a:lnTo>
                  <a:lnTo>
                    <a:pt x="4499" y="813"/>
                  </a:lnTo>
                  <a:lnTo>
                    <a:pt x="4622" y="960"/>
                  </a:lnTo>
                  <a:lnTo>
                    <a:pt x="4785" y="1108"/>
                  </a:lnTo>
                  <a:lnTo>
                    <a:pt x="4886" y="1182"/>
                  </a:lnTo>
                  <a:lnTo>
                    <a:pt x="5008" y="1256"/>
                  </a:lnTo>
                  <a:lnTo>
                    <a:pt x="5131" y="1318"/>
                  </a:lnTo>
                  <a:lnTo>
                    <a:pt x="5273" y="1379"/>
                  </a:lnTo>
                  <a:lnTo>
                    <a:pt x="5436" y="1441"/>
                  </a:lnTo>
                  <a:lnTo>
                    <a:pt x="5619" y="1490"/>
                  </a:lnTo>
                  <a:lnTo>
                    <a:pt x="5823" y="1539"/>
                  </a:lnTo>
                  <a:lnTo>
                    <a:pt x="6047" y="1576"/>
                  </a:lnTo>
                  <a:close/>
                </a:path>
              </a:pathLst>
            </a:custGeom>
            <a:solidFill>
              <a:srgbClr val="CB5E28"/>
            </a:solidFill>
            <a:ln w="9525">
              <a:noFill/>
              <a:round/>
              <a:headEnd/>
              <a:tailEnd/>
            </a:ln>
          </p:spPr>
          <p:txBody>
            <a:bodyPr/>
            <a:lstStyle/>
            <a:p>
              <a:endParaRPr lang="en-GB"/>
            </a:p>
          </p:txBody>
        </p:sp>
        <p:sp>
          <p:nvSpPr>
            <p:cNvPr id="2091" name="Freeform 49"/>
            <p:cNvSpPr>
              <a:spLocks/>
            </p:cNvSpPr>
            <p:nvPr/>
          </p:nvSpPr>
          <p:spPr bwMode="auto">
            <a:xfrm>
              <a:off x="2659" y="984"/>
              <a:ext cx="1967" cy="702"/>
            </a:xfrm>
            <a:custGeom>
              <a:avLst/>
              <a:gdLst>
                <a:gd name="T0" fmla="*/ 0 w 3359"/>
                <a:gd name="T1" fmla="*/ 284 h 739"/>
                <a:gd name="T2" fmla="*/ 0 w 3359"/>
                <a:gd name="T3" fmla="*/ 284 h 739"/>
                <a:gd name="T4" fmla="*/ 1 w 3359"/>
                <a:gd name="T5" fmla="*/ 279 h 739"/>
                <a:gd name="T6" fmla="*/ 1 w 3359"/>
                <a:gd name="T7" fmla="*/ 272 h 739"/>
                <a:gd name="T8" fmla="*/ 1 w 3359"/>
                <a:gd name="T9" fmla="*/ 272 h 739"/>
                <a:gd name="T10" fmla="*/ 1 w 3359"/>
                <a:gd name="T11" fmla="*/ 272 h 739"/>
                <a:gd name="T12" fmla="*/ 1 w 3359"/>
                <a:gd name="T13" fmla="*/ 272 h 739"/>
                <a:gd name="T14" fmla="*/ 1 w 3359"/>
                <a:gd name="T15" fmla="*/ 272 h 739"/>
                <a:gd name="T16" fmla="*/ 1 w 3359"/>
                <a:gd name="T17" fmla="*/ 272 h 739"/>
                <a:gd name="T18" fmla="*/ 1 w 3359"/>
                <a:gd name="T19" fmla="*/ 272 h 739"/>
                <a:gd name="T20" fmla="*/ 1 w 3359"/>
                <a:gd name="T21" fmla="*/ 269 h 739"/>
                <a:gd name="T22" fmla="*/ 1 w 3359"/>
                <a:gd name="T23" fmla="*/ 257 h 739"/>
                <a:gd name="T24" fmla="*/ 1 w 3359"/>
                <a:gd name="T25" fmla="*/ 240 h 739"/>
                <a:gd name="T26" fmla="*/ 1 w 3359"/>
                <a:gd name="T27" fmla="*/ 225 h 739"/>
                <a:gd name="T28" fmla="*/ 1 w 3359"/>
                <a:gd name="T29" fmla="*/ 205 h 739"/>
                <a:gd name="T30" fmla="*/ 1 w 3359"/>
                <a:gd name="T31" fmla="*/ 187 h 739"/>
                <a:gd name="T32" fmla="*/ 1 w 3359"/>
                <a:gd name="T33" fmla="*/ 156 h 739"/>
                <a:gd name="T34" fmla="*/ 1 w 3359"/>
                <a:gd name="T35" fmla="*/ 127 h 739"/>
                <a:gd name="T36" fmla="*/ 1 w 3359"/>
                <a:gd name="T37" fmla="*/ 92 h 739"/>
                <a:gd name="T38" fmla="*/ 1 w 3359"/>
                <a:gd name="T39" fmla="*/ 48 h 739"/>
                <a:gd name="T40" fmla="*/ 1 w 3359"/>
                <a:gd name="T41" fmla="*/ 9 h 739"/>
                <a:gd name="T42" fmla="*/ 1 w 3359"/>
                <a:gd name="T43" fmla="*/ 9 h 739"/>
                <a:gd name="T44" fmla="*/ 1 w 3359"/>
                <a:gd name="T45" fmla="*/ 9 h 739"/>
                <a:gd name="T46" fmla="*/ 1 w 3359"/>
                <a:gd name="T47" fmla="*/ 0 h 739"/>
                <a:gd name="T48" fmla="*/ 1 w 3359"/>
                <a:gd name="T49" fmla="*/ 9 h 739"/>
                <a:gd name="T50" fmla="*/ 1 w 3359"/>
                <a:gd name="T51" fmla="*/ 9 h 739"/>
                <a:gd name="T52" fmla="*/ 1 w 3359"/>
                <a:gd name="T53" fmla="*/ 9 h 739"/>
                <a:gd name="T54" fmla="*/ 1 w 3359"/>
                <a:gd name="T55" fmla="*/ 9 h 739"/>
                <a:gd name="T56" fmla="*/ 1 w 3359"/>
                <a:gd name="T57" fmla="*/ 15 h 739"/>
                <a:gd name="T58" fmla="*/ 1 w 3359"/>
                <a:gd name="T59" fmla="*/ 15 h 739"/>
                <a:gd name="T60" fmla="*/ 1 w 3359"/>
                <a:gd name="T61" fmla="*/ 15 h 739"/>
                <a:gd name="T62" fmla="*/ 1 w 3359"/>
                <a:gd name="T63" fmla="*/ 63 h 739"/>
                <a:gd name="T64" fmla="*/ 1 w 3359"/>
                <a:gd name="T65" fmla="*/ 107 h 739"/>
                <a:gd name="T66" fmla="*/ 1 w 3359"/>
                <a:gd name="T67" fmla="*/ 142 h 739"/>
                <a:gd name="T68" fmla="*/ 1 w 3359"/>
                <a:gd name="T69" fmla="*/ 176 h 739"/>
                <a:gd name="T70" fmla="*/ 1 w 3359"/>
                <a:gd name="T71" fmla="*/ 199 h 739"/>
                <a:gd name="T72" fmla="*/ 1 w 3359"/>
                <a:gd name="T73" fmla="*/ 225 h 739"/>
                <a:gd name="T74" fmla="*/ 1 w 3359"/>
                <a:gd name="T75" fmla="*/ 240 h 739"/>
                <a:gd name="T76" fmla="*/ 1 w 3359"/>
                <a:gd name="T77" fmla="*/ 255 h 739"/>
                <a:gd name="T78" fmla="*/ 1 w 3359"/>
                <a:gd name="T79" fmla="*/ 279 h 739"/>
                <a:gd name="T80" fmla="*/ 1 w 3359"/>
                <a:gd name="T81" fmla="*/ 287 h 739"/>
                <a:gd name="T82" fmla="*/ 1 w 3359"/>
                <a:gd name="T83" fmla="*/ 294 h 739"/>
                <a:gd name="T84" fmla="*/ 1 w 3359"/>
                <a:gd name="T85" fmla="*/ 294 h 739"/>
                <a:gd name="T86" fmla="*/ 1 w 3359"/>
                <a:gd name="T87" fmla="*/ 294 h 739"/>
                <a:gd name="T88" fmla="*/ 1 w 3359"/>
                <a:gd name="T89" fmla="*/ 294 h 739"/>
                <a:gd name="T90" fmla="*/ 1 w 3359"/>
                <a:gd name="T91" fmla="*/ 294 h 739"/>
                <a:gd name="T92" fmla="*/ 1 w 3359"/>
                <a:gd name="T93" fmla="*/ 294 h 739"/>
                <a:gd name="T94" fmla="*/ 1 w 3359"/>
                <a:gd name="T95" fmla="*/ 294 h 739"/>
                <a:gd name="T96" fmla="*/ 1 w 3359"/>
                <a:gd name="T97" fmla="*/ 294 h 739"/>
                <a:gd name="T98" fmla="*/ 1 w 3359"/>
                <a:gd name="T99" fmla="*/ 294 h 739"/>
                <a:gd name="T100" fmla="*/ 1 w 3359"/>
                <a:gd name="T101" fmla="*/ 287 h 739"/>
                <a:gd name="T102" fmla="*/ 0 w 3359"/>
                <a:gd name="T103" fmla="*/ 284 h 739"/>
                <a:gd name="T104" fmla="*/ 0 w 3359"/>
                <a:gd name="T105" fmla="*/ 284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59"/>
                <a:gd name="T160" fmla="*/ 0 h 739"/>
                <a:gd name="T161" fmla="*/ 3359 w 3359"/>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59" h="739">
                  <a:moveTo>
                    <a:pt x="0" y="714"/>
                  </a:moveTo>
                  <a:lnTo>
                    <a:pt x="0" y="714"/>
                  </a:lnTo>
                  <a:lnTo>
                    <a:pt x="20" y="702"/>
                  </a:lnTo>
                  <a:lnTo>
                    <a:pt x="40" y="690"/>
                  </a:lnTo>
                  <a:lnTo>
                    <a:pt x="183" y="690"/>
                  </a:lnTo>
                  <a:lnTo>
                    <a:pt x="468" y="677"/>
                  </a:lnTo>
                  <a:lnTo>
                    <a:pt x="855" y="653"/>
                  </a:lnTo>
                  <a:lnTo>
                    <a:pt x="1323" y="604"/>
                  </a:lnTo>
                  <a:lnTo>
                    <a:pt x="1567" y="567"/>
                  </a:lnTo>
                  <a:lnTo>
                    <a:pt x="1832" y="517"/>
                  </a:lnTo>
                  <a:lnTo>
                    <a:pt x="2097" y="468"/>
                  </a:lnTo>
                  <a:lnTo>
                    <a:pt x="2361" y="394"/>
                  </a:lnTo>
                  <a:lnTo>
                    <a:pt x="2606" y="320"/>
                  </a:lnTo>
                  <a:lnTo>
                    <a:pt x="2850" y="234"/>
                  </a:lnTo>
                  <a:lnTo>
                    <a:pt x="3094" y="123"/>
                  </a:lnTo>
                  <a:lnTo>
                    <a:pt x="3298" y="12"/>
                  </a:lnTo>
                  <a:lnTo>
                    <a:pt x="3318" y="0"/>
                  </a:lnTo>
                  <a:lnTo>
                    <a:pt x="3359" y="12"/>
                  </a:lnTo>
                  <a:lnTo>
                    <a:pt x="3359" y="25"/>
                  </a:lnTo>
                  <a:lnTo>
                    <a:pt x="3359" y="37"/>
                  </a:lnTo>
                  <a:lnTo>
                    <a:pt x="3135" y="160"/>
                  </a:lnTo>
                  <a:lnTo>
                    <a:pt x="2891" y="271"/>
                  </a:lnTo>
                  <a:lnTo>
                    <a:pt x="2646" y="357"/>
                  </a:lnTo>
                  <a:lnTo>
                    <a:pt x="2382" y="443"/>
                  </a:lnTo>
                  <a:lnTo>
                    <a:pt x="2117" y="505"/>
                  </a:lnTo>
                  <a:lnTo>
                    <a:pt x="1852" y="567"/>
                  </a:lnTo>
                  <a:lnTo>
                    <a:pt x="1588" y="604"/>
                  </a:lnTo>
                  <a:lnTo>
                    <a:pt x="1343" y="641"/>
                  </a:lnTo>
                  <a:lnTo>
                    <a:pt x="855" y="702"/>
                  </a:lnTo>
                  <a:lnTo>
                    <a:pt x="468" y="727"/>
                  </a:lnTo>
                  <a:lnTo>
                    <a:pt x="40" y="739"/>
                  </a:lnTo>
                  <a:lnTo>
                    <a:pt x="20" y="727"/>
                  </a:lnTo>
                  <a:lnTo>
                    <a:pt x="0" y="714"/>
                  </a:lnTo>
                  <a:close/>
                </a:path>
              </a:pathLst>
            </a:custGeom>
            <a:solidFill>
              <a:srgbClr val="8B2F12"/>
            </a:solidFill>
            <a:ln w="9525">
              <a:noFill/>
              <a:round/>
              <a:headEnd/>
              <a:tailEnd/>
            </a:ln>
          </p:spPr>
          <p:txBody>
            <a:bodyPr/>
            <a:lstStyle/>
            <a:p>
              <a:endParaRPr lang="en-GB"/>
            </a:p>
          </p:txBody>
        </p:sp>
        <p:sp>
          <p:nvSpPr>
            <p:cNvPr id="2092" name="Freeform 50"/>
            <p:cNvSpPr>
              <a:spLocks/>
            </p:cNvSpPr>
            <p:nvPr/>
          </p:nvSpPr>
          <p:spPr bwMode="auto">
            <a:xfrm>
              <a:off x="2778" y="902"/>
              <a:ext cx="1634" cy="586"/>
            </a:xfrm>
            <a:custGeom>
              <a:avLst/>
              <a:gdLst>
                <a:gd name="T0" fmla="*/ 0 w 2790"/>
                <a:gd name="T1" fmla="*/ 241 h 616"/>
                <a:gd name="T2" fmla="*/ 0 w 2790"/>
                <a:gd name="T3" fmla="*/ 241 h 616"/>
                <a:gd name="T4" fmla="*/ 1 w 2790"/>
                <a:gd name="T5" fmla="*/ 236 h 616"/>
                <a:gd name="T6" fmla="*/ 1 w 2790"/>
                <a:gd name="T7" fmla="*/ 230 h 616"/>
                <a:gd name="T8" fmla="*/ 1 w 2790"/>
                <a:gd name="T9" fmla="*/ 230 h 616"/>
                <a:gd name="T10" fmla="*/ 1 w 2790"/>
                <a:gd name="T11" fmla="*/ 230 h 616"/>
                <a:gd name="T12" fmla="*/ 1 w 2790"/>
                <a:gd name="T13" fmla="*/ 226 h 616"/>
                <a:gd name="T14" fmla="*/ 1 w 2790"/>
                <a:gd name="T15" fmla="*/ 216 h 616"/>
                <a:gd name="T16" fmla="*/ 1 w 2790"/>
                <a:gd name="T17" fmla="*/ 195 h 616"/>
                <a:gd name="T18" fmla="*/ 1 w 2790"/>
                <a:gd name="T19" fmla="*/ 195 h 616"/>
                <a:gd name="T20" fmla="*/ 1 w 2790"/>
                <a:gd name="T21" fmla="*/ 195 h 616"/>
                <a:gd name="T22" fmla="*/ 1 w 2790"/>
                <a:gd name="T23" fmla="*/ 170 h 616"/>
                <a:gd name="T24" fmla="*/ 1 w 2790"/>
                <a:gd name="T25" fmla="*/ 151 h 616"/>
                <a:gd name="T26" fmla="*/ 1 w 2790"/>
                <a:gd name="T27" fmla="*/ 130 h 616"/>
                <a:gd name="T28" fmla="*/ 1 w 2790"/>
                <a:gd name="T29" fmla="*/ 105 h 616"/>
                <a:gd name="T30" fmla="*/ 1 w 2790"/>
                <a:gd name="T31" fmla="*/ 76 h 616"/>
                <a:gd name="T32" fmla="*/ 1 w 2790"/>
                <a:gd name="T33" fmla="*/ 40 h 616"/>
                <a:gd name="T34" fmla="*/ 1 w 2790"/>
                <a:gd name="T35" fmla="*/ 10 h 616"/>
                <a:gd name="T36" fmla="*/ 1 w 2790"/>
                <a:gd name="T37" fmla="*/ 10 h 616"/>
                <a:gd name="T38" fmla="*/ 1 w 2790"/>
                <a:gd name="T39" fmla="*/ 10 h 616"/>
                <a:gd name="T40" fmla="*/ 1 w 2790"/>
                <a:gd name="T41" fmla="*/ 0 h 616"/>
                <a:gd name="T42" fmla="*/ 1 w 2790"/>
                <a:gd name="T43" fmla="*/ 10 h 616"/>
                <a:gd name="T44" fmla="*/ 1 w 2790"/>
                <a:gd name="T45" fmla="*/ 10 h 616"/>
                <a:gd name="T46" fmla="*/ 1 w 2790"/>
                <a:gd name="T47" fmla="*/ 10 h 616"/>
                <a:gd name="T48" fmla="*/ 1 w 2790"/>
                <a:gd name="T49" fmla="*/ 10 h 616"/>
                <a:gd name="T50" fmla="*/ 1 w 2790"/>
                <a:gd name="T51" fmla="*/ 21 h 616"/>
                <a:gd name="T52" fmla="*/ 1 w 2790"/>
                <a:gd name="T53" fmla="*/ 21 h 616"/>
                <a:gd name="T54" fmla="*/ 1 w 2790"/>
                <a:gd name="T55" fmla="*/ 21 h 616"/>
                <a:gd name="T56" fmla="*/ 1 w 2790"/>
                <a:gd name="T57" fmla="*/ 55 h 616"/>
                <a:gd name="T58" fmla="*/ 1 w 2790"/>
                <a:gd name="T59" fmla="*/ 90 h 616"/>
                <a:gd name="T60" fmla="*/ 1 w 2790"/>
                <a:gd name="T61" fmla="*/ 121 h 616"/>
                <a:gd name="T62" fmla="*/ 1 w 2790"/>
                <a:gd name="T63" fmla="*/ 145 h 616"/>
                <a:gd name="T64" fmla="*/ 1 w 2790"/>
                <a:gd name="T65" fmla="*/ 170 h 616"/>
                <a:gd name="T66" fmla="*/ 1 w 2790"/>
                <a:gd name="T67" fmla="*/ 186 h 616"/>
                <a:gd name="T68" fmla="*/ 1 w 2790"/>
                <a:gd name="T69" fmla="*/ 216 h 616"/>
                <a:gd name="T70" fmla="*/ 1 w 2790"/>
                <a:gd name="T71" fmla="*/ 236 h 616"/>
                <a:gd name="T72" fmla="*/ 1 w 2790"/>
                <a:gd name="T73" fmla="*/ 244 h 616"/>
                <a:gd name="T74" fmla="*/ 1 w 2790"/>
                <a:gd name="T75" fmla="*/ 251 h 616"/>
                <a:gd name="T76" fmla="*/ 1 w 2790"/>
                <a:gd name="T77" fmla="*/ 251 h 616"/>
                <a:gd name="T78" fmla="*/ 1 w 2790"/>
                <a:gd name="T79" fmla="*/ 251 h 616"/>
                <a:gd name="T80" fmla="*/ 1 w 2790"/>
                <a:gd name="T81" fmla="*/ 251 h 616"/>
                <a:gd name="T82" fmla="*/ 1 w 2790"/>
                <a:gd name="T83" fmla="*/ 251 h 616"/>
                <a:gd name="T84" fmla="*/ 1 w 2790"/>
                <a:gd name="T85" fmla="*/ 251 h 616"/>
                <a:gd name="T86" fmla="*/ 1 w 2790"/>
                <a:gd name="T87" fmla="*/ 251 h 616"/>
                <a:gd name="T88" fmla="*/ 1 w 2790"/>
                <a:gd name="T89" fmla="*/ 244 h 616"/>
                <a:gd name="T90" fmla="*/ 0 w 2790"/>
                <a:gd name="T91" fmla="*/ 241 h 616"/>
                <a:gd name="T92" fmla="*/ 0 w 2790"/>
                <a:gd name="T93" fmla="*/ 241 h 6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0"/>
                <a:gd name="T142" fmla="*/ 0 h 616"/>
                <a:gd name="T143" fmla="*/ 2790 w 2790"/>
                <a:gd name="T144" fmla="*/ 616 h 6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0" h="616">
                  <a:moveTo>
                    <a:pt x="0" y="591"/>
                  </a:moveTo>
                  <a:lnTo>
                    <a:pt x="0" y="591"/>
                  </a:lnTo>
                  <a:lnTo>
                    <a:pt x="21" y="579"/>
                  </a:lnTo>
                  <a:lnTo>
                    <a:pt x="41" y="566"/>
                  </a:lnTo>
                  <a:lnTo>
                    <a:pt x="326" y="554"/>
                  </a:lnTo>
                  <a:lnTo>
                    <a:pt x="632" y="529"/>
                  </a:lnTo>
                  <a:lnTo>
                    <a:pt x="1018" y="480"/>
                  </a:lnTo>
                  <a:lnTo>
                    <a:pt x="1446" y="419"/>
                  </a:lnTo>
                  <a:lnTo>
                    <a:pt x="1670" y="369"/>
                  </a:lnTo>
                  <a:lnTo>
                    <a:pt x="1894" y="320"/>
                  </a:lnTo>
                  <a:lnTo>
                    <a:pt x="2118" y="258"/>
                  </a:lnTo>
                  <a:lnTo>
                    <a:pt x="2321" y="185"/>
                  </a:lnTo>
                  <a:lnTo>
                    <a:pt x="2545" y="98"/>
                  </a:lnTo>
                  <a:lnTo>
                    <a:pt x="2729" y="12"/>
                  </a:lnTo>
                  <a:lnTo>
                    <a:pt x="2749" y="0"/>
                  </a:lnTo>
                  <a:lnTo>
                    <a:pt x="2790" y="12"/>
                  </a:lnTo>
                  <a:lnTo>
                    <a:pt x="2790" y="24"/>
                  </a:lnTo>
                  <a:lnTo>
                    <a:pt x="2769" y="49"/>
                  </a:lnTo>
                  <a:lnTo>
                    <a:pt x="2586" y="135"/>
                  </a:lnTo>
                  <a:lnTo>
                    <a:pt x="2362" y="222"/>
                  </a:lnTo>
                  <a:lnTo>
                    <a:pt x="2158" y="295"/>
                  </a:lnTo>
                  <a:lnTo>
                    <a:pt x="1914" y="357"/>
                  </a:lnTo>
                  <a:lnTo>
                    <a:pt x="1690" y="419"/>
                  </a:lnTo>
                  <a:lnTo>
                    <a:pt x="1466" y="456"/>
                  </a:lnTo>
                  <a:lnTo>
                    <a:pt x="1039" y="529"/>
                  </a:lnTo>
                  <a:lnTo>
                    <a:pt x="652" y="579"/>
                  </a:lnTo>
                  <a:lnTo>
                    <a:pt x="326" y="603"/>
                  </a:lnTo>
                  <a:lnTo>
                    <a:pt x="41" y="616"/>
                  </a:lnTo>
                  <a:lnTo>
                    <a:pt x="21" y="603"/>
                  </a:lnTo>
                  <a:lnTo>
                    <a:pt x="0" y="591"/>
                  </a:lnTo>
                  <a:close/>
                </a:path>
              </a:pathLst>
            </a:custGeom>
            <a:solidFill>
              <a:srgbClr val="8B2F12"/>
            </a:solidFill>
            <a:ln w="9525">
              <a:noFill/>
              <a:round/>
              <a:headEnd/>
              <a:tailEnd/>
            </a:ln>
          </p:spPr>
          <p:txBody>
            <a:bodyPr/>
            <a:lstStyle/>
            <a:p>
              <a:endParaRPr lang="en-GB"/>
            </a:p>
          </p:txBody>
        </p:sp>
        <p:sp>
          <p:nvSpPr>
            <p:cNvPr id="2093" name="Freeform 51"/>
            <p:cNvSpPr>
              <a:spLocks/>
            </p:cNvSpPr>
            <p:nvPr/>
          </p:nvSpPr>
          <p:spPr bwMode="auto">
            <a:xfrm>
              <a:off x="2921" y="843"/>
              <a:ext cx="1205" cy="445"/>
            </a:xfrm>
            <a:custGeom>
              <a:avLst/>
              <a:gdLst>
                <a:gd name="T0" fmla="*/ 1 w 2056"/>
                <a:gd name="T1" fmla="*/ 188 h 468"/>
                <a:gd name="T2" fmla="*/ 1 w 2056"/>
                <a:gd name="T3" fmla="*/ 188 h 468"/>
                <a:gd name="T4" fmla="*/ 0 w 2056"/>
                <a:gd name="T5" fmla="*/ 184 h 468"/>
                <a:gd name="T6" fmla="*/ 0 w 2056"/>
                <a:gd name="T7" fmla="*/ 179 h 468"/>
                <a:gd name="T8" fmla="*/ 0 w 2056"/>
                <a:gd name="T9" fmla="*/ 179 h 468"/>
                <a:gd name="T10" fmla="*/ 0 w 2056"/>
                <a:gd name="T11" fmla="*/ 179 h 468"/>
                <a:gd name="T12" fmla="*/ 0 w 2056"/>
                <a:gd name="T13" fmla="*/ 168 h 468"/>
                <a:gd name="T14" fmla="*/ 1 w 2056"/>
                <a:gd name="T15" fmla="*/ 168 h 468"/>
                <a:gd name="T16" fmla="*/ 1 w 2056"/>
                <a:gd name="T17" fmla="*/ 168 h 468"/>
                <a:gd name="T18" fmla="*/ 1 w 2056"/>
                <a:gd name="T19" fmla="*/ 168 h 468"/>
                <a:gd name="T20" fmla="*/ 1 w 2056"/>
                <a:gd name="T21" fmla="*/ 168 h 468"/>
                <a:gd name="T22" fmla="*/ 1 w 2056"/>
                <a:gd name="T23" fmla="*/ 168 h 468"/>
                <a:gd name="T24" fmla="*/ 1 w 2056"/>
                <a:gd name="T25" fmla="*/ 168 h 468"/>
                <a:gd name="T26" fmla="*/ 1 w 2056"/>
                <a:gd name="T27" fmla="*/ 165 h 468"/>
                <a:gd name="T28" fmla="*/ 1 w 2056"/>
                <a:gd name="T29" fmla="*/ 158 h 468"/>
                <a:gd name="T30" fmla="*/ 1 w 2056"/>
                <a:gd name="T31" fmla="*/ 143 h 468"/>
                <a:gd name="T32" fmla="*/ 1 w 2056"/>
                <a:gd name="T33" fmla="*/ 125 h 468"/>
                <a:gd name="T34" fmla="*/ 1 w 2056"/>
                <a:gd name="T35" fmla="*/ 95 h 468"/>
                <a:gd name="T36" fmla="*/ 1 w 2056"/>
                <a:gd name="T37" fmla="*/ 56 h 468"/>
                <a:gd name="T38" fmla="*/ 1 w 2056"/>
                <a:gd name="T39" fmla="*/ 29 h 468"/>
                <a:gd name="T40" fmla="*/ 1 w 2056"/>
                <a:gd name="T41" fmla="*/ 0 h 468"/>
                <a:gd name="T42" fmla="*/ 1 w 2056"/>
                <a:gd name="T43" fmla="*/ 0 h 468"/>
                <a:gd name="T44" fmla="*/ 1 w 2056"/>
                <a:gd name="T45" fmla="*/ 0 h 468"/>
                <a:gd name="T46" fmla="*/ 1 w 2056"/>
                <a:gd name="T47" fmla="*/ 0 h 468"/>
                <a:gd name="T48" fmla="*/ 1 w 2056"/>
                <a:gd name="T49" fmla="*/ 0 h 468"/>
                <a:gd name="T50" fmla="*/ 1 w 2056"/>
                <a:gd name="T51" fmla="*/ 0 h 468"/>
                <a:gd name="T52" fmla="*/ 1 w 2056"/>
                <a:gd name="T53" fmla="*/ 0 h 468"/>
                <a:gd name="T54" fmla="*/ 1 w 2056"/>
                <a:gd name="T55" fmla="*/ 10 h 468"/>
                <a:gd name="T56" fmla="*/ 1 w 2056"/>
                <a:gd name="T57" fmla="*/ 15 h 468"/>
                <a:gd name="T58" fmla="*/ 1 w 2056"/>
                <a:gd name="T59" fmla="*/ 15 h 468"/>
                <a:gd name="T60" fmla="*/ 1 w 2056"/>
                <a:gd name="T61" fmla="*/ 15 h 468"/>
                <a:gd name="T62" fmla="*/ 1 w 2056"/>
                <a:gd name="T63" fmla="*/ 46 h 468"/>
                <a:gd name="T64" fmla="*/ 1 w 2056"/>
                <a:gd name="T65" fmla="*/ 69 h 468"/>
                <a:gd name="T66" fmla="*/ 1 w 2056"/>
                <a:gd name="T67" fmla="*/ 115 h 468"/>
                <a:gd name="T68" fmla="*/ 1 w 2056"/>
                <a:gd name="T69" fmla="*/ 143 h 468"/>
                <a:gd name="T70" fmla="*/ 1 w 2056"/>
                <a:gd name="T71" fmla="*/ 165 h 468"/>
                <a:gd name="T72" fmla="*/ 1 w 2056"/>
                <a:gd name="T73" fmla="*/ 179 h 468"/>
                <a:gd name="T74" fmla="*/ 1 w 2056"/>
                <a:gd name="T75" fmla="*/ 184 h 468"/>
                <a:gd name="T76" fmla="*/ 1 w 2056"/>
                <a:gd name="T77" fmla="*/ 188 h 468"/>
                <a:gd name="T78" fmla="*/ 1 w 2056"/>
                <a:gd name="T79" fmla="*/ 188 h 468"/>
                <a:gd name="T80" fmla="*/ 1 w 2056"/>
                <a:gd name="T81" fmla="*/ 188 h 468"/>
                <a:gd name="T82" fmla="*/ 1 w 2056"/>
                <a:gd name="T83" fmla="*/ 188 h 468"/>
                <a:gd name="T84" fmla="*/ 1 w 2056"/>
                <a:gd name="T85" fmla="*/ 188 h 4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6"/>
                <a:gd name="T130" fmla="*/ 0 h 468"/>
                <a:gd name="T131" fmla="*/ 2056 w 2056"/>
                <a:gd name="T132" fmla="*/ 468 h 4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6" h="468">
                  <a:moveTo>
                    <a:pt x="40" y="468"/>
                  </a:moveTo>
                  <a:lnTo>
                    <a:pt x="40" y="468"/>
                  </a:lnTo>
                  <a:lnTo>
                    <a:pt x="0" y="456"/>
                  </a:lnTo>
                  <a:lnTo>
                    <a:pt x="0" y="444"/>
                  </a:lnTo>
                  <a:lnTo>
                    <a:pt x="0" y="419"/>
                  </a:lnTo>
                  <a:lnTo>
                    <a:pt x="40" y="419"/>
                  </a:lnTo>
                  <a:lnTo>
                    <a:pt x="264" y="407"/>
                  </a:lnTo>
                  <a:lnTo>
                    <a:pt x="468" y="394"/>
                  </a:lnTo>
                  <a:lnTo>
                    <a:pt x="733" y="357"/>
                  </a:lnTo>
                  <a:lnTo>
                    <a:pt x="1018" y="308"/>
                  </a:lnTo>
                  <a:lnTo>
                    <a:pt x="1343" y="234"/>
                  </a:lnTo>
                  <a:lnTo>
                    <a:pt x="1669" y="136"/>
                  </a:lnTo>
                  <a:lnTo>
                    <a:pt x="1832" y="74"/>
                  </a:lnTo>
                  <a:lnTo>
                    <a:pt x="1995" y="0"/>
                  </a:lnTo>
                  <a:lnTo>
                    <a:pt x="2036" y="0"/>
                  </a:lnTo>
                  <a:lnTo>
                    <a:pt x="2056" y="0"/>
                  </a:lnTo>
                  <a:lnTo>
                    <a:pt x="2056" y="25"/>
                  </a:lnTo>
                  <a:lnTo>
                    <a:pt x="2056" y="37"/>
                  </a:lnTo>
                  <a:lnTo>
                    <a:pt x="1873" y="111"/>
                  </a:lnTo>
                  <a:lnTo>
                    <a:pt x="1710" y="173"/>
                  </a:lnTo>
                  <a:lnTo>
                    <a:pt x="1384" y="284"/>
                  </a:lnTo>
                  <a:lnTo>
                    <a:pt x="1058" y="357"/>
                  </a:lnTo>
                  <a:lnTo>
                    <a:pt x="753" y="407"/>
                  </a:lnTo>
                  <a:lnTo>
                    <a:pt x="488" y="444"/>
                  </a:lnTo>
                  <a:lnTo>
                    <a:pt x="285" y="456"/>
                  </a:lnTo>
                  <a:lnTo>
                    <a:pt x="40" y="468"/>
                  </a:lnTo>
                  <a:close/>
                </a:path>
              </a:pathLst>
            </a:custGeom>
            <a:solidFill>
              <a:srgbClr val="8B2F12"/>
            </a:solidFill>
            <a:ln w="9525">
              <a:noFill/>
              <a:round/>
              <a:headEnd/>
              <a:tailEnd/>
            </a:ln>
          </p:spPr>
          <p:txBody>
            <a:bodyPr/>
            <a:lstStyle/>
            <a:p>
              <a:endParaRPr lang="en-GB"/>
            </a:p>
          </p:txBody>
        </p:sp>
        <p:sp>
          <p:nvSpPr>
            <p:cNvPr id="2094" name="Freeform 52"/>
            <p:cNvSpPr>
              <a:spLocks/>
            </p:cNvSpPr>
            <p:nvPr/>
          </p:nvSpPr>
          <p:spPr bwMode="auto">
            <a:xfrm>
              <a:off x="5103" y="1230"/>
              <a:ext cx="620" cy="773"/>
            </a:xfrm>
            <a:custGeom>
              <a:avLst/>
              <a:gdLst>
                <a:gd name="T0" fmla="*/ 1 w 1059"/>
                <a:gd name="T1" fmla="*/ 327 h 813"/>
                <a:gd name="T2" fmla="*/ 1 w 1059"/>
                <a:gd name="T3" fmla="*/ 327 h 813"/>
                <a:gd name="T4" fmla="*/ 1 w 1059"/>
                <a:gd name="T5" fmla="*/ 307 h 813"/>
                <a:gd name="T6" fmla="*/ 1 w 1059"/>
                <a:gd name="T7" fmla="*/ 289 h 813"/>
                <a:gd name="T8" fmla="*/ 1 w 1059"/>
                <a:gd name="T9" fmla="*/ 263 h 813"/>
                <a:gd name="T10" fmla="*/ 1 w 1059"/>
                <a:gd name="T11" fmla="*/ 239 h 813"/>
                <a:gd name="T12" fmla="*/ 1 w 1059"/>
                <a:gd name="T13" fmla="*/ 213 h 813"/>
                <a:gd name="T14" fmla="*/ 1 w 1059"/>
                <a:gd name="T15" fmla="*/ 188 h 813"/>
                <a:gd name="T16" fmla="*/ 1 w 1059"/>
                <a:gd name="T17" fmla="*/ 143 h 813"/>
                <a:gd name="T18" fmla="*/ 1 w 1059"/>
                <a:gd name="T19" fmla="*/ 94 h 813"/>
                <a:gd name="T20" fmla="*/ 1 w 1059"/>
                <a:gd name="T21" fmla="*/ 60 h 813"/>
                <a:gd name="T22" fmla="*/ 0 w 1059"/>
                <a:gd name="T23" fmla="*/ 29 h 813"/>
                <a:gd name="T24" fmla="*/ 0 w 1059"/>
                <a:gd name="T25" fmla="*/ 10 h 813"/>
                <a:gd name="T26" fmla="*/ 0 w 1059"/>
                <a:gd name="T27" fmla="*/ 10 h 813"/>
                <a:gd name="T28" fmla="*/ 0 w 1059"/>
                <a:gd name="T29" fmla="*/ 10 h 813"/>
                <a:gd name="T30" fmla="*/ 0 w 1059"/>
                <a:gd name="T31" fmla="*/ 10 h 813"/>
                <a:gd name="T32" fmla="*/ 0 w 1059"/>
                <a:gd name="T33" fmla="*/ 10 h 813"/>
                <a:gd name="T34" fmla="*/ 0 w 1059"/>
                <a:gd name="T35" fmla="*/ 10 h 813"/>
                <a:gd name="T36" fmla="*/ 0 w 1059"/>
                <a:gd name="T37" fmla="*/ 10 h 813"/>
                <a:gd name="T38" fmla="*/ 1 w 1059"/>
                <a:gd name="T39" fmla="*/ 0 h 813"/>
                <a:gd name="T40" fmla="*/ 1 w 1059"/>
                <a:gd name="T41" fmla="*/ 0 h 813"/>
                <a:gd name="T42" fmla="*/ 1 w 1059"/>
                <a:gd name="T43" fmla="*/ 0 h 813"/>
                <a:gd name="T44" fmla="*/ 1 w 1059"/>
                <a:gd name="T45" fmla="*/ 0 h 813"/>
                <a:gd name="T46" fmla="*/ 1 w 1059"/>
                <a:gd name="T47" fmla="*/ 10 h 813"/>
                <a:gd name="T48" fmla="*/ 1 w 1059"/>
                <a:gd name="T49" fmla="*/ 10 h 813"/>
                <a:gd name="T50" fmla="*/ 1 w 1059"/>
                <a:gd name="T51" fmla="*/ 10 h 813"/>
                <a:gd name="T52" fmla="*/ 1 w 1059"/>
                <a:gd name="T53" fmla="*/ 10 h 813"/>
                <a:gd name="T54" fmla="*/ 1 w 1059"/>
                <a:gd name="T55" fmla="*/ 10 h 813"/>
                <a:gd name="T56" fmla="*/ 1 w 1059"/>
                <a:gd name="T57" fmla="*/ 10 h 813"/>
                <a:gd name="T58" fmla="*/ 1 w 1059"/>
                <a:gd name="T59" fmla="*/ 10 h 813"/>
                <a:gd name="T60" fmla="*/ 1 w 1059"/>
                <a:gd name="T61" fmla="*/ 55 h 813"/>
                <a:gd name="T62" fmla="*/ 1 w 1059"/>
                <a:gd name="T63" fmla="*/ 89 h 813"/>
                <a:gd name="T64" fmla="*/ 1 w 1059"/>
                <a:gd name="T65" fmla="*/ 134 h 813"/>
                <a:gd name="T66" fmla="*/ 1 w 1059"/>
                <a:gd name="T67" fmla="*/ 178 h 813"/>
                <a:gd name="T68" fmla="*/ 1 w 1059"/>
                <a:gd name="T69" fmla="*/ 227 h 813"/>
                <a:gd name="T70" fmla="*/ 1 w 1059"/>
                <a:gd name="T71" fmla="*/ 249 h 813"/>
                <a:gd name="T72" fmla="*/ 1 w 1059"/>
                <a:gd name="T73" fmla="*/ 274 h 813"/>
                <a:gd name="T74" fmla="*/ 1 w 1059"/>
                <a:gd name="T75" fmla="*/ 292 h 813"/>
                <a:gd name="T76" fmla="*/ 1 w 1059"/>
                <a:gd name="T77" fmla="*/ 313 h 813"/>
                <a:gd name="T78" fmla="*/ 1 w 1059"/>
                <a:gd name="T79" fmla="*/ 313 h 813"/>
                <a:gd name="T80" fmla="*/ 1 w 1059"/>
                <a:gd name="T81" fmla="*/ 313 h 813"/>
                <a:gd name="T82" fmla="*/ 1 w 1059"/>
                <a:gd name="T83" fmla="*/ 319 h 813"/>
                <a:gd name="T84" fmla="*/ 1 w 1059"/>
                <a:gd name="T85" fmla="*/ 323 h 813"/>
                <a:gd name="T86" fmla="*/ 1 w 1059"/>
                <a:gd name="T87" fmla="*/ 323 h 813"/>
                <a:gd name="T88" fmla="*/ 1 w 1059"/>
                <a:gd name="T89" fmla="*/ 323 h 813"/>
                <a:gd name="T90" fmla="*/ 1 w 1059"/>
                <a:gd name="T91" fmla="*/ 327 h 813"/>
                <a:gd name="T92" fmla="*/ 1 w 1059"/>
                <a:gd name="T93" fmla="*/ 327 h 813"/>
                <a:gd name="T94" fmla="*/ 1 w 1059"/>
                <a:gd name="T95" fmla="*/ 327 h 813"/>
                <a:gd name="T96" fmla="*/ 1 w 1059"/>
                <a:gd name="T97" fmla="*/ 327 h 813"/>
                <a:gd name="T98" fmla="*/ 1 w 1059"/>
                <a:gd name="T99" fmla="*/ 327 h 813"/>
                <a:gd name="T100" fmla="*/ 1 w 1059"/>
                <a:gd name="T101" fmla="*/ 32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9"/>
                <a:gd name="T154" fmla="*/ 0 h 813"/>
                <a:gd name="T155" fmla="*/ 1059 w 1059"/>
                <a:gd name="T156" fmla="*/ 813 h 8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9" h="813">
                  <a:moveTo>
                    <a:pt x="1018" y="813"/>
                  </a:moveTo>
                  <a:lnTo>
                    <a:pt x="1018" y="813"/>
                  </a:lnTo>
                  <a:lnTo>
                    <a:pt x="835" y="763"/>
                  </a:lnTo>
                  <a:lnTo>
                    <a:pt x="693" y="714"/>
                  </a:lnTo>
                  <a:lnTo>
                    <a:pt x="550" y="653"/>
                  </a:lnTo>
                  <a:lnTo>
                    <a:pt x="448" y="591"/>
                  </a:lnTo>
                  <a:lnTo>
                    <a:pt x="347" y="529"/>
                  </a:lnTo>
                  <a:lnTo>
                    <a:pt x="265" y="468"/>
                  </a:lnTo>
                  <a:lnTo>
                    <a:pt x="143" y="357"/>
                  </a:lnTo>
                  <a:lnTo>
                    <a:pt x="62" y="234"/>
                  </a:lnTo>
                  <a:lnTo>
                    <a:pt x="21" y="148"/>
                  </a:lnTo>
                  <a:lnTo>
                    <a:pt x="0" y="74"/>
                  </a:lnTo>
                  <a:lnTo>
                    <a:pt x="0" y="24"/>
                  </a:lnTo>
                  <a:lnTo>
                    <a:pt x="21" y="0"/>
                  </a:lnTo>
                  <a:lnTo>
                    <a:pt x="41" y="0"/>
                  </a:lnTo>
                  <a:lnTo>
                    <a:pt x="62" y="12"/>
                  </a:lnTo>
                  <a:lnTo>
                    <a:pt x="82" y="24"/>
                  </a:lnTo>
                  <a:lnTo>
                    <a:pt x="102" y="135"/>
                  </a:lnTo>
                  <a:lnTo>
                    <a:pt x="143" y="221"/>
                  </a:lnTo>
                  <a:lnTo>
                    <a:pt x="204" y="332"/>
                  </a:lnTo>
                  <a:lnTo>
                    <a:pt x="326" y="443"/>
                  </a:lnTo>
                  <a:lnTo>
                    <a:pt x="489" y="566"/>
                  </a:lnTo>
                  <a:lnTo>
                    <a:pt x="611" y="616"/>
                  </a:lnTo>
                  <a:lnTo>
                    <a:pt x="733" y="677"/>
                  </a:lnTo>
                  <a:lnTo>
                    <a:pt x="876" y="726"/>
                  </a:lnTo>
                  <a:lnTo>
                    <a:pt x="1039" y="776"/>
                  </a:lnTo>
                  <a:lnTo>
                    <a:pt x="1059" y="788"/>
                  </a:lnTo>
                  <a:lnTo>
                    <a:pt x="1059" y="800"/>
                  </a:lnTo>
                  <a:lnTo>
                    <a:pt x="1039" y="813"/>
                  </a:lnTo>
                  <a:lnTo>
                    <a:pt x="1018" y="813"/>
                  </a:lnTo>
                  <a:close/>
                </a:path>
              </a:pathLst>
            </a:custGeom>
            <a:solidFill>
              <a:srgbClr val="8B2F12"/>
            </a:solidFill>
            <a:ln w="9525">
              <a:noFill/>
              <a:round/>
              <a:headEnd/>
              <a:tailEnd/>
            </a:ln>
          </p:spPr>
          <p:txBody>
            <a:bodyPr/>
            <a:lstStyle/>
            <a:p>
              <a:endParaRPr lang="en-GB"/>
            </a:p>
          </p:txBody>
        </p:sp>
        <p:sp>
          <p:nvSpPr>
            <p:cNvPr id="2095" name="Freeform 53"/>
            <p:cNvSpPr>
              <a:spLocks/>
            </p:cNvSpPr>
            <p:nvPr/>
          </p:nvSpPr>
          <p:spPr bwMode="auto">
            <a:xfrm>
              <a:off x="5282" y="1277"/>
              <a:ext cx="394" cy="491"/>
            </a:xfrm>
            <a:custGeom>
              <a:avLst/>
              <a:gdLst>
                <a:gd name="T0" fmla="*/ 1 w 672"/>
                <a:gd name="T1" fmla="*/ 205 h 517"/>
                <a:gd name="T2" fmla="*/ 1 w 672"/>
                <a:gd name="T3" fmla="*/ 205 h 517"/>
                <a:gd name="T4" fmla="*/ 1 w 672"/>
                <a:gd name="T5" fmla="*/ 198 h 517"/>
                <a:gd name="T6" fmla="*/ 1 w 672"/>
                <a:gd name="T7" fmla="*/ 186 h 517"/>
                <a:gd name="T8" fmla="*/ 1 w 672"/>
                <a:gd name="T9" fmla="*/ 161 h 517"/>
                <a:gd name="T10" fmla="*/ 1 w 672"/>
                <a:gd name="T11" fmla="*/ 126 h 517"/>
                <a:gd name="T12" fmla="*/ 1 w 672"/>
                <a:gd name="T13" fmla="*/ 92 h 517"/>
                <a:gd name="T14" fmla="*/ 1 w 672"/>
                <a:gd name="T15" fmla="*/ 63 h 517"/>
                <a:gd name="T16" fmla="*/ 1 w 672"/>
                <a:gd name="T17" fmla="*/ 34 h 517"/>
                <a:gd name="T18" fmla="*/ 0 w 672"/>
                <a:gd name="T19" fmla="*/ 9 h 517"/>
                <a:gd name="T20" fmla="*/ 0 w 672"/>
                <a:gd name="T21" fmla="*/ 9 h 517"/>
                <a:gd name="T22" fmla="*/ 0 w 672"/>
                <a:gd name="T23" fmla="*/ 9 h 517"/>
                <a:gd name="T24" fmla="*/ 0 w 672"/>
                <a:gd name="T25" fmla="*/ 9 h 517"/>
                <a:gd name="T26" fmla="*/ 1 w 672"/>
                <a:gd name="T27" fmla="*/ 9 h 517"/>
                <a:gd name="T28" fmla="*/ 1 w 672"/>
                <a:gd name="T29" fmla="*/ 0 h 517"/>
                <a:gd name="T30" fmla="*/ 1 w 672"/>
                <a:gd name="T31" fmla="*/ 0 h 517"/>
                <a:gd name="T32" fmla="*/ 1 w 672"/>
                <a:gd name="T33" fmla="*/ 0 h 517"/>
                <a:gd name="T34" fmla="*/ 1 w 672"/>
                <a:gd name="T35" fmla="*/ 0 h 517"/>
                <a:gd name="T36" fmla="*/ 1 w 672"/>
                <a:gd name="T37" fmla="*/ 9 h 517"/>
                <a:gd name="T38" fmla="*/ 1 w 672"/>
                <a:gd name="T39" fmla="*/ 9 h 517"/>
                <a:gd name="T40" fmla="*/ 1 w 672"/>
                <a:gd name="T41" fmla="*/ 9 h 517"/>
                <a:gd name="T42" fmla="*/ 1 w 672"/>
                <a:gd name="T43" fmla="*/ 28 h 517"/>
                <a:gd name="T44" fmla="*/ 1 w 672"/>
                <a:gd name="T45" fmla="*/ 54 h 517"/>
                <a:gd name="T46" fmla="*/ 1 w 672"/>
                <a:gd name="T47" fmla="*/ 82 h 517"/>
                <a:gd name="T48" fmla="*/ 1 w 672"/>
                <a:gd name="T49" fmla="*/ 82 h 517"/>
                <a:gd name="T50" fmla="*/ 1 w 672"/>
                <a:gd name="T51" fmla="*/ 82 h 517"/>
                <a:gd name="T52" fmla="*/ 1 w 672"/>
                <a:gd name="T53" fmla="*/ 117 h 517"/>
                <a:gd name="T54" fmla="*/ 1 w 672"/>
                <a:gd name="T55" fmla="*/ 145 h 517"/>
                <a:gd name="T56" fmla="*/ 1 w 672"/>
                <a:gd name="T57" fmla="*/ 169 h 517"/>
                <a:gd name="T58" fmla="*/ 1 w 672"/>
                <a:gd name="T59" fmla="*/ 188 h 517"/>
                <a:gd name="T60" fmla="*/ 1 w 672"/>
                <a:gd name="T61" fmla="*/ 188 h 517"/>
                <a:gd name="T62" fmla="*/ 1 w 672"/>
                <a:gd name="T63" fmla="*/ 188 h 517"/>
                <a:gd name="T64" fmla="*/ 1 w 672"/>
                <a:gd name="T65" fmla="*/ 196 h 517"/>
                <a:gd name="T66" fmla="*/ 1 w 672"/>
                <a:gd name="T67" fmla="*/ 198 h 517"/>
                <a:gd name="T68" fmla="*/ 1 w 672"/>
                <a:gd name="T69" fmla="*/ 198 h 517"/>
                <a:gd name="T70" fmla="*/ 1 w 672"/>
                <a:gd name="T71" fmla="*/ 198 h 517"/>
                <a:gd name="T72" fmla="*/ 1 w 672"/>
                <a:gd name="T73" fmla="*/ 205 h 517"/>
                <a:gd name="T74" fmla="*/ 1 w 672"/>
                <a:gd name="T75" fmla="*/ 205 h 517"/>
                <a:gd name="T76" fmla="*/ 1 w 672"/>
                <a:gd name="T77" fmla="*/ 205 h 517"/>
                <a:gd name="T78" fmla="*/ 1 w 672"/>
                <a:gd name="T79" fmla="*/ 205 h 517"/>
                <a:gd name="T80" fmla="*/ 1 w 672"/>
                <a:gd name="T81" fmla="*/ 205 h 517"/>
                <a:gd name="T82" fmla="*/ 1 w 672"/>
                <a:gd name="T83" fmla="*/ 205 h 5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2"/>
                <a:gd name="T127" fmla="*/ 0 h 517"/>
                <a:gd name="T128" fmla="*/ 672 w 672"/>
                <a:gd name="T129" fmla="*/ 517 h 5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2" h="517">
                  <a:moveTo>
                    <a:pt x="631" y="517"/>
                  </a:moveTo>
                  <a:lnTo>
                    <a:pt x="631" y="517"/>
                  </a:lnTo>
                  <a:lnTo>
                    <a:pt x="529" y="505"/>
                  </a:lnTo>
                  <a:lnTo>
                    <a:pt x="448" y="468"/>
                  </a:lnTo>
                  <a:lnTo>
                    <a:pt x="326" y="406"/>
                  </a:lnTo>
                  <a:lnTo>
                    <a:pt x="203" y="320"/>
                  </a:lnTo>
                  <a:lnTo>
                    <a:pt x="122" y="234"/>
                  </a:lnTo>
                  <a:lnTo>
                    <a:pt x="61" y="160"/>
                  </a:lnTo>
                  <a:lnTo>
                    <a:pt x="41" y="86"/>
                  </a:lnTo>
                  <a:lnTo>
                    <a:pt x="0" y="25"/>
                  </a:lnTo>
                  <a:lnTo>
                    <a:pt x="20" y="12"/>
                  </a:lnTo>
                  <a:lnTo>
                    <a:pt x="41" y="0"/>
                  </a:lnTo>
                  <a:lnTo>
                    <a:pt x="61" y="0"/>
                  </a:lnTo>
                  <a:lnTo>
                    <a:pt x="81" y="12"/>
                  </a:lnTo>
                  <a:lnTo>
                    <a:pt x="102" y="74"/>
                  </a:lnTo>
                  <a:lnTo>
                    <a:pt x="142" y="135"/>
                  </a:lnTo>
                  <a:lnTo>
                    <a:pt x="203" y="209"/>
                  </a:lnTo>
                  <a:lnTo>
                    <a:pt x="265" y="296"/>
                  </a:lnTo>
                  <a:lnTo>
                    <a:pt x="366" y="369"/>
                  </a:lnTo>
                  <a:lnTo>
                    <a:pt x="509" y="431"/>
                  </a:lnTo>
                  <a:lnTo>
                    <a:pt x="651" y="480"/>
                  </a:lnTo>
                  <a:lnTo>
                    <a:pt x="672" y="493"/>
                  </a:lnTo>
                  <a:lnTo>
                    <a:pt x="672" y="505"/>
                  </a:lnTo>
                  <a:lnTo>
                    <a:pt x="672" y="517"/>
                  </a:lnTo>
                  <a:lnTo>
                    <a:pt x="651" y="517"/>
                  </a:lnTo>
                  <a:lnTo>
                    <a:pt x="631" y="517"/>
                  </a:lnTo>
                  <a:close/>
                </a:path>
              </a:pathLst>
            </a:custGeom>
            <a:solidFill>
              <a:srgbClr val="8B2F12"/>
            </a:solidFill>
            <a:ln w="9525">
              <a:noFill/>
              <a:round/>
              <a:headEnd/>
              <a:tailEnd/>
            </a:ln>
          </p:spPr>
          <p:txBody>
            <a:bodyPr/>
            <a:lstStyle/>
            <a:p>
              <a:endParaRPr lang="en-GB"/>
            </a:p>
          </p:txBody>
        </p:sp>
        <p:sp>
          <p:nvSpPr>
            <p:cNvPr id="2096" name="Freeform 54"/>
            <p:cNvSpPr>
              <a:spLocks/>
            </p:cNvSpPr>
            <p:nvPr/>
          </p:nvSpPr>
          <p:spPr bwMode="auto">
            <a:xfrm>
              <a:off x="5997" y="4835"/>
              <a:ext cx="84" cy="200"/>
            </a:xfrm>
            <a:custGeom>
              <a:avLst/>
              <a:gdLst>
                <a:gd name="T0" fmla="*/ 1 w 143"/>
                <a:gd name="T1" fmla="*/ 0 h 210"/>
                <a:gd name="T2" fmla="*/ 1 w 143"/>
                <a:gd name="T3" fmla="*/ 0 h 210"/>
                <a:gd name="T4" fmla="*/ 1 w 143"/>
                <a:gd name="T5" fmla="*/ 10 h 210"/>
                <a:gd name="T6" fmla="*/ 0 w 143"/>
                <a:gd name="T7" fmla="*/ 16 h 210"/>
                <a:gd name="T8" fmla="*/ 1 w 143"/>
                <a:gd name="T9" fmla="*/ 82 h 210"/>
                <a:gd name="T10" fmla="*/ 1 w 143"/>
                <a:gd name="T11" fmla="*/ 82 h 210"/>
                <a:gd name="T12" fmla="*/ 1 w 143"/>
                <a:gd name="T13" fmla="*/ 87 h 210"/>
                <a:gd name="T14" fmla="*/ 1 w 143"/>
                <a:gd name="T15" fmla="*/ 10 h 210"/>
                <a:gd name="T16" fmla="*/ 1 w 143"/>
                <a:gd name="T17" fmla="*/ 10 h 210"/>
                <a:gd name="T18" fmla="*/ 1 w 143"/>
                <a:gd name="T19" fmla="*/ 10 h 210"/>
                <a:gd name="T20" fmla="*/ 1 w 143"/>
                <a:gd name="T21" fmla="*/ 0 h 210"/>
                <a:gd name="T22" fmla="*/ 1 w 143"/>
                <a:gd name="T23" fmla="*/ 0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210"/>
                <a:gd name="T38" fmla="*/ 143 w 143"/>
                <a:gd name="T39" fmla="*/ 210 h 2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210">
                  <a:moveTo>
                    <a:pt x="41" y="0"/>
                  </a:moveTo>
                  <a:lnTo>
                    <a:pt x="41" y="0"/>
                  </a:lnTo>
                  <a:lnTo>
                    <a:pt x="21" y="13"/>
                  </a:lnTo>
                  <a:lnTo>
                    <a:pt x="0" y="37"/>
                  </a:lnTo>
                  <a:lnTo>
                    <a:pt x="61" y="197"/>
                  </a:lnTo>
                  <a:lnTo>
                    <a:pt x="143" y="210"/>
                  </a:lnTo>
                  <a:lnTo>
                    <a:pt x="82" y="25"/>
                  </a:lnTo>
                  <a:lnTo>
                    <a:pt x="61" y="13"/>
                  </a:lnTo>
                  <a:lnTo>
                    <a:pt x="41" y="0"/>
                  </a:lnTo>
                  <a:close/>
                </a:path>
              </a:pathLst>
            </a:custGeom>
            <a:solidFill>
              <a:srgbClr val="F9B1A3"/>
            </a:solidFill>
            <a:ln w="9525">
              <a:noFill/>
              <a:round/>
              <a:headEnd/>
              <a:tailEnd/>
            </a:ln>
          </p:spPr>
          <p:txBody>
            <a:bodyPr/>
            <a:lstStyle/>
            <a:p>
              <a:endParaRPr lang="en-GB"/>
            </a:p>
          </p:txBody>
        </p:sp>
        <p:sp>
          <p:nvSpPr>
            <p:cNvPr id="2097" name="Freeform 55"/>
            <p:cNvSpPr>
              <a:spLocks/>
            </p:cNvSpPr>
            <p:nvPr/>
          </p:nvSpPr>
          <p:spPr bwMode="auto">
            <a:xfrm>
              <a:off x="6117" y="4824"/>
              <a:ext cx="71" cy="211"/>
            </a:xfrm>
            <a:custGeom>
              <a:avLst/>
              <a:gdLst>
                <a:gd name="T0" fmla="*/ 1 w 122"/>
                <a:gd name="T1" fmla="*/ 0 h 222"/>
                <a:gd name="T2" fmla="*/ 1 w 122"/>
                <a:gd name="T3" fmla="*/ 0 h 222"/>
                <a:gd name="T4" fmla="*/ 0 w 122"/>
                <a:gd name="T5" fmla="*/ 0 h 222"/>
                <a:gd name="T6" fmla="*/ 0 w 122"/>
                <a:gd name="T7" fmla="*/ 10 h 222"/>
                <a:gd name="T8" fmla="*/ 1 w 122"/>
                <a:gd name="T9" fmla="*/ 89 h 222"/>
                <a:gd name="T10" fmla="*/ 1 w 122"/>
                <a:gd name="T11" fmla="*/ 89 h 222"/>
                <a:gd name="T12" fmla="*/ 1 w 122"/>
                <a:gd name="T13" fmla="*/ 84 h 222"/>
                <a:gd name="T14" fmla="*/ 1 w 122"/>
                <a:gd name="T15" fmla="*/ 10 h 222"/>
                <a:gd name="T16" fmla="*/ 1 w 122"/>
                <a:gd name="T17" fmla="*/ 10 h 222"/>
                <a:gd name="T18" fmla="*/ 1 w 122"/>
                <a:gd name="T19" fmla="*/ 0 h 222"/>
                <a:gd name="T20" fmla="*/ 1 w 122"/>
                <a:gd name="T21" fmla="*/ 0 h 222"/>
                <a:gd name="T22" fmla="*/ 1 w 122"/>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222"/>
                <a:gd name="T38" fmla="*/ 122 w 122"/>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222">
                  <a:moveTo>
                    <a:pt x="20" y="0"/>
                  </a:moveTo>
                  <a:lnTo>
                    <a:pt x="20" y="0"/>
                  </a:lnTo>
                  <a:lnTo>
                    <a:pt x="0" y="0"/>
                  </a:lnTo>
                  <a:lnTo>
                    <a:pt x="0" y="25"/>
                  </a:lnTo>
                  <a:lnTo>
                    <a:pt x="61" y="222"/>
                  </a:lnTo>
                  <a:lnTo>
                    <a:pt x="122" y="209"/>
                  </a:lnTo>
                  <a:lnTo>
                    <a:pt x="81" y="12"/>
                  </a:lnTo>
                  <a:lnTo>
                    <a:pt x="61" y="0"/>
                  </a:lnTo>
                  <a:lnTo>
                    <a:pt x="20" y="0"/>
                  </a:lnTo>
                  <a:close/>
                </a:path>
              </a:pathLst>
            </a:custGeom>
            <a:solidFill>
              <a:srgbClr val="F9B1A3"/>
            </a:solidFill>
            <a:ln w="9525">
              <a:noFill/>
              <a:round/>
              <a:headEnd/>
              <a:tailEnd/>
            </a:ln>
          </p:spPr>
          <p:txBody>
            <a:bodyPr/>
            <a:lstStyle/>
            <a:p>
              <a:endParaRPr lang="en-GB"/>
            </a:p>
          </p:txBody>
        </p:sp>
        <p:sp>
          <p:nvSpPr>
            <p:cNvPr id="2098" name="Freeform 56"/>
            <p:cNvSpPr>
              <a:spLocks/>
            </p:cNvSpPr>
            <p:nvPr/>
          </p:nvSpPr>
          <p:spPr bwMode="auto">
            <a:xfrm>
              <a:off x="6201" y="4788"/>
              <a:ext cx="83" cy="211"/>
            </a:xfrm>
            <a:custGeom>
              <a:avLst/>
              <a:gdLst>
                <a:gd name="T0" fmla="*/ 1 w 142"/>
                <a:gd name="T1" fmla="*/ 0 h 222"/>
                <a:gd name="T2" fmla="*/ 1 w 142"/>
                <a:gd name="T3" fmla="*/ 0 h 222"/>
                <a:gd name="T4" fmla="*/ 1 w 142"/>
                <a:gd name="T5" fmla="*/ 10 h 222"/>
                <a:gd name="T6" fmla="*/ 0 w 142"/>
                <a:gd name="T7" fmla="*/ 10 h 222"/>
                <a:gd name="T8" fmla="*/ 1 w 142"/>
                <a:gd name="T9" fmla="*/ 89 h 222"/>
                <a:gd name="T10" fmla="*/ 1 w 142"/>
                <a:gd name="T11" fmla="*/ 89 h 222"/>
                <a:gd name="T12" fmla="*/ 1 w 142"/>
                <a:gd name="T13" fmla="*/ 74 h 222"/>
                <a:gd name="T14" fmla="*/ 1 w 142"/>
                <a:gd name="T15" fmla="*/ 10 h 222"/>
                <a:gd name="T16" fmla="*/ 1 w 142"/>
                <a:gd name="T17" fmla="*/ 10 h 222"/>
                <a:gd name="T18" fmla="*/ 1 w 142"/>
                <a:gd name="T19" fmla="*/ 10 h 222"/>
                <a:gd name="T20" fmla="*/ 1 w 142"/>
                <a:gd name="T21" fmla="*/ 0 h 222"/>
                <a:gd name="T22" fmla="*/ 1 w 142"/>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22"/>
                <a:gd name="T38" fmla="*/ 142 w 142"/>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22">
                  <a:moveTo>
                    <a:pt x="40" y="0"/>
                  </a:moveTo>
                  <a:lnTo>
                    <a:pt x="40" y="0"/>
                  </a:lnTo>
                  <a:lnTo>
                    <a:pt x="20" y="12"/>
                  </a:lnTo>
                  <a:lnTo>
                    <a:pt x="0" y="25"/>
                  </a:lnTo>
                  <a:lnTo>
                    <a:pt x="61" y="222"/>
                  </a:lnTo>
                  <a:lnTo>
                    <a:pt x="142" y="185"/>
                  </a:lnTo>
                  <a:lnTo>
                    <a:pt x="81" y="25"/>
                  </a:lnTo>
                  <a:lnTo>
                    <a:pt x="61" y="12"/>
                  </a:lnTo>
                  <a:lnTo>
                    <a:pt x="40" y="0"/>
                  </a:lnTo>
                  <a:close/>
                </a:path>
              </a:pathLst>
            </a:custGeom>
            <a:solidFill>
              <a:srgbClr val="F9B1A3"/>
            </a:solidFill>
            <a:ln w="9525">
              <a:noFill/>
              <a:round/>
              <a:headEnd/>
              <a:tailEnd/>
            </a:ln>
          </p:spPr>
          <p:txBody>
            <a:bodyPr/>
            <a:lstStyle/>
            <a:p>
              <a:endParaRPr lang="en-GB"/>
            </a:p>
          </p:txBody>
        </p:sp>
        <p:sp>
          <p:nvSpPr>
            <p:cNvPr id="2099" name="Freeform 57"/>
            <p:cNvSpPr>
              <a:spLocks/>
            </p:cNvSpPr>
            <p:nvPr/>
          </p:nvSpPr>
          <p:spPr bwMode="auto">
            <a:xfrm>
              <a:off x="3983" y="2576"/>
              <a:ext cx="285" cy="129"/>
            </a:xfrm>
            <a:custGeom>
              <a:avLst/>
              <a:gdLst>
                <a:gd name="T0" fmla="*/ 1 w 488"/>
                <a:gd name="T1" fmla="*/ 20 h 136"/>
                <a:gd name="T2" fmla="*/ 1 w 488"/>
                <a:gd name="T3" fmla="*/ 20 h 136"/>
                <a:gd name="T4" fmla="*/ 1 w 488"/>
                <a:gd name="T5" fmla="*/ 25 h 136"/>
                <a:gd name="T6" fmla="*/ 1 w 488"/>
                <a:gd name="T7" fmla="*/ 34 h 136"/>
                <a:gd name="T8" fmla="*/ 1 w 488"/>
                <a:gd name="T9" fmla="*/ 34 h 136"/>
                <a:gd name="T10" fmla="*/ 1 w 488"/>
                <a:gd name="T11" fmla="*/ 34 h 136"/>
                <a:gd name="T12" fmla="*/ 1 w 488"/>
                <a:gd name="T13" fmla="*/ 47 h 136"/>
                <a:gd name="T14" fmla="*/ 1 w 488"/>
                <a:gd name="T15" fmla="*/ 47 h 136"/>
                <a:gd name="T16" fmla="*/ 0 w 488"/>
                <a:gd name="T17" fmla="*/ 43 h 136"/>
                <a:gd name="T18" fmla="*/ 0 w 488"/>
                <a:gd name="T19" fmla="*/ 43 h 136"/>
                <a:gd name="T20" fmla="*/ 1 w 488"/>
                <a:gd name="T21" fmla="*/ 25 h 136"/>
                <a:gd name="T22" fmla="*/ 1 w 488"/>
                <a:gd name="T23" fmla="*/ 9 h 136"/>
                <a:gd name="T24" fmla="*/ 1 w 488"/>
                <a:gd name="T25" fmla="*/ 9 h 136"/>
                <a:gd name="T26" fmla="*/ 1 w 488"/>
                <a:gd name="T27" fmla="*/ 0 h 136"/>
                <a:gd name="T28" fmla="*/ 1 w 488"/>
                <a:gd name="T29" fmla="*/ 0 h 136"/>
                <a:gd name="T30" fmla="*/ 1 w 488"/>
                <a:gd name="T31" fmla="*/ 0 h 136"/>
                <a:gd name="T32" fmla="*/ 1 w 488"/>
                <a:gd name="T33" fmla="*/ 9 h 136"/>
                <a:gd name="T34" fmla="*/ 1 w 488"/>
                <a:gd name="T35" fmla="*/ 9 h 136"/>
                <a:gd name="T36" fmla="*/ 1 w 488"/>
                <a:gd name="T37" fmla="*/ 25 h 136"/>
                <a:gd name="T38" fmla="*/ 1 w 488"/>
                <a:gd name="T39" fmla="*/ 39 h 136"/>
                <a:gd name="T40" fmla="*/ 1 w 488"/>
                <a:gd name="T41" fmla="*/ 39 h 136"/>
                <a:gd name="T42" fmla="*/ 1 w 488"/>
                <a:gd name="T43" fmla="*/ 53 h 136"/>
                <a:gd name="T44" fmla="*/ 1 w 488"/>
                <a:gd name="T45" fmla="*/ 53 h 136"/>
                <a:gd name="T46" fmla="*/ 1 w 488"/>
                <a:gd name="T47" fmla="*/ 34 h 136"/>
                <a:gd name="T48" fmla="*/ 1 w 488"/>
                <a:gd name="T49" fmla="*/ 25 h 136"/>
                <a:gd name="T50" fmla="*/ 1 w 488"/>
                <a:gd name="T51" fmla="*/ 20 h 136"/>
                <a:gd name="T52" fmla="*/ 1 w 488"/>
                <a:gd name="T53" fmla="*/ 20 h 136"/>
                <a:gd name="T54" fmla="*/ 1 w 488"/>
                <a:gd name="T55" fmla="*/ 20 h 1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8"/>
                <a:gd name="T85" fmla="*/ 0 h 136"/>
                <a:gd name="T86" fmla="*/ 488 w 488"/>
                <a:gd name="T87" fmla="*/ 136 h 1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8" h="136">
                  <a:moveTo>
                    <a:pt x="244" y="49"/>
                  </a:moveTo>
                  <a:lnTo>
                    <a:pt x="244" y="49"/>
                  </a:lnTo>
                  <a:lnTo>
                    <a:pt x="163" y="62"/>
                  </a:lnTo>
                  <a:lnTo>
                    <a:pt x="122" y="86"/>
                  </a:lnTo>
                  <a:lnTo>
                    <a:pt x="61" y="123"/>
                  </a:lnTo>
                  <a:lnTo>
                    <a:pt x="0" y="111"/>
                  </a:lnTo>
                  <a:lnTo>
                    <a:pt x="61" y="62"/>
                  </a:lnTo>
                  <a:lnTo>
                    <a:pt x="142" y="25"/>
                  </a:lnTo>
                  <a:lnTo>
                    <a:pt x="183" y="12"/>
                  </a:lnTo>
                  <a:lnTo>
                    <a:pt x="244" y="0"/>
                  </a:lnTo>
                  <a:lnTo>
                    <a:pt x="305" y="12"/>
                  </a:lnTo>
                  <a:lnTo>
                    <a:pt x="366" y="25"/>
                  </a:lnTo>
                  <a:lnTo>
                    <a:pt x="427" y="62"/>
                  </a:lnTo>
                  <a:lnTo>
                    <a:pt x="488" y="99"/>
                  </a:lnTo>
                  <a:lnTo>
                    <a:pt x="427" y="136"/>
                  </a:lnTo>
                  <a:lnTo>
                    <a:pt x="366" y="86"/>
                  </a:lnTo>
                  <a:lnTo>
                    <a:pt x="325" y="62"/>
                  </a:lnTo>
                  <a:lnTo>
                    <a:pt x="285" y="49"/>
                  </a:lnTo>
                  <a:lnTo>
                    <a:pt x="244" y="49"/>
                  </a:lnTo>
                  <a:close/>
                </a:path>
              </a:pathLst>
            </a:custGeom>
            <a:solidFill>
              <a:srgbClr val="F9B1A3"/>
            </a:solidFill>
            <a:ln w="9525">
              <a:noFill/>
              <a:round/>
              <a:headEnd/>
              <a:tailEnd/>
            </a:ln>
          </p:spPr>
          <p:txBody>
            <a:bodyPr/>
            <a:lstStyle/>
            <a:p>
              <a:endParaRPr lang="en-GB"/>
            </a:p>
          </p:txBody>
        </p:sp>
        <p:sp>
          <p:nvSpPr>
            <p:cNvPr id="2100" name="Freeform 58"/>
            <p:cNvSpPr>
              <a:spLocks/>
            </p:cNvSpPr>
            <p:nvPr/>
          </p:nvSpPr>
          <p:spPr bwMode="auto">
            <a:xfrm>
              <a:off x="5914" y="2283"/>
              <a:ext cx="250" cy="282"/>
            </a:xfrm>
            <a:custGeom>
              <a:avLst/>
              <a:gdLst>
                <a:gd name="T0" fmla="*/ 1 w 427"/>
                <a:gd name="T1" fmla="*/ 119 h 296"/>
                <a:gd name="T2" fmla="*/ 1 w 427"/>
                <a:gd name="T3" fmla="*/ 113 h 296"/>
                <a:gd name="T4" fmla="*/ 1 w 427"/>
                <a:gd name="T5" fmla="*/ 108 h 296"/>
                <a:gd name="T6" fmla="*/ 1 w 427"/>
                <a:gd name="T7" fmla="*/ 77 h 296"/>
                <a:gd name="T8" fmla="*/ 1 w 427"/>
                <a:gd name="T9" fmla="*/ 62 h 296"/>
                <a:gd name="T10" fmla="*/ 1 w 427"/>
                <a:gd name="T11" fmla="*/ 50 h 296"/>
                <a:gd name="T12" fmla="*/ 1 w 427"/>
                <a:gd name="T13" fmla="*/ 26 h 296"/>
                <a:gd name="T14" fmla="*/ 1 w 427"/>
                <a:gd name="T15" fmla="*/ 16 h 296"/>
                <a:gd name="T16" fmla="*/ 1 w 427"/>
                <a:gd name="T17" fmla="*/ 10 h 296"/>
                <a:gd name="T18" fmla="*/ 1 w 427"/>
                <a:gd name="T19" fmla="*/ 10 h 296"/>
                <a:gd name="T20" fmla="*/ 1 w 427"/>
                <a:gd name="T21" fmla="*/ 26 h 296"/>
                <a:gd name="T22" fmla="*/ 1 w 427"/>
                <a:gd name="T23" fmla="*/ 50 h 296"/>
                <a:gd name="T24" fmla="*/ 1 w 427"/>
                <a:gd name="T25" fmla="*/ 50 h 296"/>
                <a:gd name="T26" fmla="*/ 1 w 427"/>
                <a:gd name="T27" fmla="*/ 62 h 296"/>
                <a:gd name="T28" fmla="*/ 1 w 427"/>
                <a:gd name="T29" fmla="*/ 67 h 296"/>
                <a:gd name="T30" fmla="*/ 1 w 427"/>
                <a:gd name="T31" fmla="*/ 72 h 296"/>
                <a:gd name="T32" fmla="*/ 1 w 427"/>
                <a:gd name="T33" fmla="*/ 72 h 296"/>
                <a:gd name="T34" fmla="*/ 1 w 427"/>
                <a:gd name="T35" fmla="*/ 67 h 296"/>
                <a:gd name="T36" fmla="*/ 1 w 427"/>
                <a:gd name="T37" fmla="*/ 57 h 296"/>
                <a:gd name="T38" fmla="*/ 1 w 427"/>
                <a:gd name="T39" fmla="*/ 57 h 296"/>
                <a:gd name="T40" fmla="*/ 1 w 427"/>
                <a:gd name="T41" fmla="*/ 50 h 296"/>
                <a:gd name="T42" fmla="*/ 1 w 427"/>
                <a:gd name="T43" fmla="*/ 46 h 296"/>
                <a:gd name="T44" fmla="*/ 1 w 427"/>
                <a:gd name="T45" fmla="*/ 46 h 296"/>
                <a:gd name="T46" fmla="*/ 1 w 427"/>
                <a:gd name="T47" fmla="*/ 46 h 296"/>
                <a:gd name="T48" fmla="*/ 1 w 427"/>
                <a:gd name="T49" fmla="*/ 57 h 296"/>
                <a:gd name="T50" fmla="*/ 1 w 427"/>
                <a:gd name="T51" fmla="*/ 57 h 296"/>
                <a:gd name="T52" fmla="*/ 1 w 427"/>
                <a:gd name="T53" fmla="*/ 72 h 296"/>
                <a:gd name="T54" fmla="*/ 1 w 427"/>
                <a:gd name="T55" fmla="*/ 77 h 296"/>
                <a:gd name="T56" fmla="*/ 1 w 427"/>
                <a:gd name="T57" fmla="*/ 83 h 296"/>
                <a:gd name="T58" fmla="*/ 1 w 427"/>
                <a:gd name="T59" fmla="*/ 77 h 296"/>
                <a:gd name="T60" fmla="*/ 1 w 427"/>
                <a:gd name="T61" fmla="*/ 62 h 296"/>
                <a:gd name="T62" fmla="*/ 1 w 427"/>
                <a:gd name="T63" fmla="*/ 62 h 296"/>
                <a:gd name="T64" fmla="*/ 0 w 427"/>
                <a:gd name="T65" fmla="*/ 50 h 296"/>
                <a:gd name="T66" fmla="*/ 1 w 427"/>
                <a:gd name="T67" fmla="*/ 30 h 296"/>
                <a:gd name="T68" fmla="*/ 1 w 427"/>
                <a:gd name="T69" fmla="*/ 10 h 296"/>
                <a:gd name="T70" fmla="*/ 1 w 427"/>
                <a:gd name="T71" fmla="*/ 0 h 296"/>
                <a:gd name="T72" fmla="*/ 1 w 427"/>
                <a:gd name="T73" fmla="*/ 0 h 296"/>
                <a:gd name="T74" fmla="*/ 1 w 427"/>
                <a:gd name="T75" fmla="*/ 10 h 296"/>
                <a:gd name="T76" fmla="*/ 1 w 427"/>
                <a:gd name="T77" fmla="*/ 22 h 296"/>
                <a:gd name="T78" fmla="*/ 1 w 427"/>
                <a:gd name="T79" fmla="*/ 46 h 296"/>
                <a:gd name="T80" fmla="*/ 1 w 427"/>
                <a:gd name="T81" fmla="*/ 62 h 296"/>
                <a:gd name="T82" fmla="*/ 1 w 427"/>
                <a:gd name="T83" fmla="*/ 83 h 296"/>
                <a:gd name="T84" fmla="*/ 1 w 427"/>
                <a:gd name="T85" fmla="*/ 119 h 296"/>
                <a:gd name="T86" fmla="*/ 1 w 427"/>
                <a:gd name="T87" fmla="*/ 124 h 296"/>
                <a:gd name="T88" fmla="*/ 1 w 427"/>
                <a:gd name="T89" fmla="*/ 124 h 296"/>
                <a:gd name="T90" fmla="*/ 1 w 427"/>
                <a:gd name="T91" fmla="*/ 124 h 296"/>
                <a:gd name="T92" fmla="*/ 1 w 427"/>
                <a:gd name="T93" fmla="*/ 119 h 2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7"/>
                <a:gd name="T142" fmla="*/ 0 h 296"/>
                <a:gd name="T143" fmla="*/ 427 w 427"/>
                <a:gd name="T144" fmla="*/ 296 h 2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7" h="296">
                  <a:moveTo>
                    <a:pt x="81" y="284"/>
                  </a:moveTo>
                  <a:lnTo>
                    <a:pt x="81" y="284"/>
                  </a:lnTo>
                  <a:lnTo>
                    <a:pt x="102" y="271"/>
                  </a:lnTo>
                  <a:lnTo>
                    <a:pt x="224" y="259"/>
                  </a:lnTo>
                  <a:lnTo>
                    <a:pt x="305" y="222"/>
                  </a:lnTo>
                  <a:lnTo>
                    <a:pt x="366" y="185"/>
                  </a:lnTo>
                  <a:lnTo>
                    <a:pt x="387" y="148"/>
                  </a:lnTo>
                  <a:lnTo>
                    <a:pt x="387" y="123"/>
                  </a:lnTo>
                  <a:lnTo>
                    <a:pt x="346" y="86"/>
                  </a:lnTo>
                  <a:lnTo>
                    <a:pt x="326" y="62"/>
                  </a:lnTo>
                  <a:lnTo>
                    <a:pt x="265" y="37"/>
                  </a:lnTo>
                  <a:lnTo>
                    <a:pt x="183" y="25"/>
                  </a:lnTo>
                  <a:lnTo>
                    <a:pt x="142" y="37"/>
                  </a:lnTo>
                  <a:lnTo>
                    <a:pt x="81" y="62"/>
                  </a:lnTo>
                  <a:lnTo>
                    <a:pt x="61" y="86"/>
                  </a:lnTo>
                  <a:lnTo>
                    <a:pt x="41" y="123"/>
                  </a:lnTo>
                  <a:lnTo>
                    <a:pt x="41" y="148"/>
                  </a:lnTo>
                  <a:lnTo>
                    <a:pt x="81" y="160"/>
                  </a:lnTo>
                  <a:lnTo>
                    <a:pt x="142" y="173"/>
                  </a:lnTo>
                  <a:lnTo>
                    <a:pt x="183" y="173"/>
                  </a:lnTo>
                  <a:lnTo>
                    <a:pt x="224" y="160"/>
                  </a:lnTo>
                  <a:lnTo>
                    <a:pt x="224" y="136"/>
                  </a:lnTo>
                  <a:lnTo>
                    <a:pt x="224" y="123"/>
                  </a:lnTo>
                  <a:lnTo>
                    <a:pt x="224" y="111"/>
                  </a:lnTo>
                  <a:lnTo>
                    <a:pt x="244" y="111"/>
                  </a:lnTo>
                  <a:lnTo>
                    <a:pt x="265" y="136"/>
                  </a:lnTo>
                  <a:lnTo>
                    <a:pt x="244" y="173"/>
                  </a:lnTo>
                  <a:lnTo>
                    <a:pt x="203" y="185"/>
                  </a:lnTo>
                  <a:lnTo>
                    <a:pt x="142" y="197"/>
                  </a:lnTo>
                  <a:lnTo>
                    <a:pt x="81" y="185"/>
                  </a:lnTo>
                  <a:lnTo>
                    <a:pt x="41" y="173"/>
                  </a:lnTo>
                  <a:lnTo>
                    <a:pt x="20" y="148"/>
                  </a:lnTo>
                  <a:lnTo>
                    <a:pt x="0" y="123"/>
                  </a:lnTo>
                  <a:lnTo>
                    <a:pt x="20" y="74"/>
                  </a:lnTo>
                  <a:lnTo>
                    <a:pt x="61" y="37"/>
                  </a:lnTo>
                  <a:lnTo>
                    <a:pt x="122" y="13"/>
                  </a:lnTo>
                  <a:lnTo>
                    <a:pt x="183" y="0"/>
                  </a:lnTo>
                  <a:lnTo>
                    <a:pt x="244" y="0"/>
                  </a:lnTo>
                  <a:lnTo>
                    <a:pt x="285" y="25"/>
                  </a:lnTo>
                  <a:lnTo>
                    <a:pt x="346" y="50"/>
                  </a:lnTo>
                  <a:lnTo>
                    <a:pt x="387" y="74"/>
                  </a:lnTo>
                  <a:lnTo>
                    <a:pt x="407" y="111"/>
                  </a:lnTo>
                  <a:lnTo>
                    <a:pt x="427" y="148"/>
                  </a:lnTo>
                  <a:lnTo>
                    <a:pt x="407" y="197"/>
                  </a:lnTo>
                  <a:lnTo>
                    <a:pt x="326" y="247"/>
                  </a:lnTo>
                  <a:lnTo>
                    <a:pt x="244" y="284"/>
                  </a:lnTo>
                  <a:lnTo>
                    <a:pt x="102" y="296"/>
                  </a:lnTo>
                  <a:lnTo>
                    <a:pt x="81" y="284"/>
                  </a:lnTo>
                  <a:close/>
                </a:path>
              </a:pathLst>
            </a:custGeom>
            <a:solidFill>
              <a:srgbClr val="F9B1A3"/>
            </a:solidFill>
            <a:ln w="9525">
              <a:noFill/>
              <a:round/>
              <a:headEnd/>
              <a:tailEnd/>
            </a:ln>
          </p:spPr>
          <p:txBody>
            <a:bodyPr/>
            <a:lstStyle/>
            <a:p>
              <a:endParaRPr lang="en-GB"/>
            </a:p>
          </p:txBody>
        </p:sp>
        <p:sp>
          <p:nvSpPr>
            <p:cNvPr id="2101" name="Freeform 59"/>
            <p:cNvSpPr>
              <a:spLocks/>
            </p:cNvSpPr>
            <p:nvPr/>
          </p:nvSpPr>
          <p:spPr bwMode="auto">
            <a:xfrm>
              <a:off x="1872" y="2178"/>
              <a:ext cx="608" cy="503"/>
            </a:xfrm>
            <a:custGeom>
              <a:avLst/>
              <a:gdLst>
                <a:gd name="T0" fmla="*/ 0 w 1038"/>
                <a:gd name="T1" fmla="*/ 101 h 530"/>
                <a:gd name="T2" fmla="*/ 0 w 1038"/>
                <a:gd name="T3" fmla="*/ 101 h 530"/>
                <a:gd name="T4" fmla="*/ 1 w 1038"/>
                <a:gd name="T5" fmla="*/ 121 h 530"/>
                <a:gd name="T6" fmla="*/ 1 w 1038"/>
                <a:gd name="T7" fmla="*/ 140 h 530"/>
                <a:gd name="T8" fmla="*/ 1 w 1038"/>
                <a:gd name="T9" fmla="*/ 158 h 530"/>
                <a:gd name="T10" fmla="*/ 1 w 1038"/>
                <a:gd name="T11" fmla="*/ 174 h 530"/>
                <a:gd name="T12" fmla="*/ 1 w 1038"/>
                <a:gd name="T13" fmla="*/ 187 h 530"/>
                <a:gd name="T14" fmla="*/ 1 w 1038"/>
                <a:gd name="T15" fmla="*/ 197 h 530"/>
                <a:gd name="T16" fmla="*/ 1 w 1038"/>
                <a:gd name="T17" fmla="*/ 203 h 530"/>
                <a:gd name="T18" fmla="*/ 1 w 1038"/>
                <a:gd name="T19" fmla="*/ 206 h 530"/>
                <a:gd name="T20" fmla="*/ 1 w 1038"/>
                <a:gd name="T21" fmla="*/ 206 h 530"/>
                <a:gd name="T22" fmla="*/ 1 w 1038"/>
                <a:gd name="T23" fmla="*/ 203 h 530"/>
                <a:gd name="T24" fmla="*/ 1 w 1038"/>
                <a:gd name="T25" fmla="*/ 197 h 530"/>
                <a:gd name="T26" fmla="*/ 1 w 1038"/>
                <a:gd name="T27" fmla="*/ 187 h 530"/>
                <a:gd name="T28" fmla="*/ 1 w 1038"/>
                <a:gd name="T29" fmla="*/ 174 h 530"/>
                <a:gd name="T30" fmla="*/ 1 w 1038"/>
                <a:gd name="T31" fmla="*/ 158 h 530"/>
                <a:gd name="T32" fmla="*/ 1 w 1038"/>
                <a:gd name="T33" fmla="*/ 140 h 530"/>
                <a:gd name="T34" fmla="*/ 1 w 1038"/>
                <a:gd name="T35" fmla="*/ 121 h 530"/>
                <a:gd name="T36" fmla="*/ 1 w 1038"/>
                <a:gd name="T37" fmla="*/ 101 h 530"/>
                <a:gd name="T38" fmla="*/ 1 w 1038"/>
                <a:gd name="T39" fmla="*/ 101 h 530"/>
                <a:gd name="T40" fmla="*/ 1 w 1038"/>
                <a:gd name="T41" fmla="*/ 82 h 530"/>
                <a:gd name="T42" fmla="*/ 1 w 1038"/>
                <a:gd name="T43" fmla="*/ 63 h 530"/>
                <a:gd name="T44" fmla="*/ 1 w 1038"/>
                <a:gd name="T45" fmla="*/ 43 h 530"/>
                <a:gd name="T46" fmla="*/ 1 w 1038"/>
                <a:gd name="T47" fmla="*/ 28 h 530"/>
                <a:gd name="T48" fmla="*/ 1 w 1038"/>
                <a:gd name="T49" fmla="*/ 15 h 530"/>
                <a:gd name="T50" fmla="*/ 1 w 1038"/>
                <a:gd name="T51" fmla="*/ 9 h 530"/>
                <a:gd name="T52" fmla="*/ 1 w 1038"/>
                <a:gd name="T53" fmla="*/ 0 h 530"/>
                <a:gd name="T54" fmla="*/ 1 w 1038"/>
                <a:gd name="T55" fmla="*/ 0 h 530"/>
                <a:gd name="T56" fmla="*/ 1 w 1038"/>
                <a:gd name="T57" fmla="*/ 0 h 530"/>
                <a:gd name="T58" fmla="*/ 1 w 1038"/>
                <a:gd name="T59" fmla="*/ 0 h 530"/>
                <a:gd name="T60" fmla="*/ 1 w 1038"/>
                <a:gd name="T61" fmla="*/ 9 h 530"/>
                <a:gd name="T62" fmla="*/ 1 w 1038"/>
                <a:gd name="T63" fmla="*/ 15 h 530"/>
                <a:gd name="T64" fmla="*/ 1 w 1038"/>
                <a:gd name="T65" fmla="*/ 28 h 530"/>
                <a:gd name="T66" fmla="*/ 1 w 1038"/>
                <a:gd name="T67" fmla="*/ 43 h 530"/>
                <a:gd name="T68" fmla="*/ 1 w 1038"/>
                <a:gd name="T69" fmla="*/ 63 h 530"/>
                <a:gd name="T70" fmla="*/ 1 w 1038"/>
                <a:gd name="T71" fmla="*/ 82 h 530"/>
                <a:gd name="T72" fmla="*/ 0 w 1038"/>
                <a:gd name="T73" fmla="*/ 101 h 530"/>
                <a:gd name="T74" fmla="*/ 0 w 1038"/>
                <a:gd name="T75" fmla="*/ 101 h 5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8"/>
                <a:gd name="T115" fmla="*/ 0 h 530"/>
                <a:gd name="T116" fmla="*/ 1038 w 1038"/>
                <a:gd name="T117" fmla="*/ 530 h 5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8" h="530">
                  <a:moveTo>
                    <a:pt x="0" y="259"/>
                  </a:moveTo>
                  <a:lnTo>
                    <a:pt x="0" y="259"/>
                  </a:lnTo>
                  <a:lnTo>
                    <a:pt x="20" y="308"/>
                  </a:lnTo>
                  <a:lnTo>
                    <a:pt x="41" y="358"/>
                  </a:lnTo>
                  <a:lnTo>
                    <a:pt x="81" y="407"/>
                  </a:lnTo>
                  <a:lnTo>
                    <a:pt x="163" y="444"/>
                  </a:lnTo>
                  <a:lnTo>
                    <a:pt x="224" y="481"/>
                  </a:lnTo>
                  <a:lnTo>
                    <a:pt x="326" y="505"/>
                  </a:lnTo>
                  <a:lnTo>
                    <a:pt x="407" y="518"/>
                  </a:lnTo>
                  <a:lnTo>
                    <a:pt x="529" y="530"/>
                  </a:lnTo>
                  <a:lnTo>
                    <a:pt x="631" y="518"/>
                  </a:lnTo>
                  <a:lnTo>
                    <a:pt x="713" y="505"/>
                  </a:lnTo>
                  <a:lnTo>
                    <a:pt x="814" y="481"/>
                  </a:lnTo>
                  <a:lnTo>
                    <a:pt x="896" y="444"/>
                  </a:lnTo>
                  <a:lnTo>
                    <a:pt x="957" y="407"/>
                  </a:lnTo>
                  <a:lnTo>
                    <a:pt x="998" y="358"/>
                  </a:lnTo>
                  <a:lnTo>
                    <a:pt x="1018" y="308"/>
                  </a:lnTo>
                  <a:lnTo>
                    <a:pt x="1038" y="259"/>
                  </a:lnTo>
                  <a:lnTo>
                    <a:pt x="1018" y="210"/>
                  </a:lnTo>
                  <a:lnTo>
                    <a:pt x="998" y="161"/>
                  </a:lnTo>
                  <a:lnTo>
                    <a:pt x="957" y="111"/>
                  </a:lnTo>
                  <a:lnTo>
                    <a:pt x="896" y="74"/>
                  </a:lnTo>
                  <a:lnTo>
                    <a:pt x="814" y="37"/>
                  </a:lnTo>
                  <a:lnTo>
                    <a:pt x="713" y="13"/>
                  </a:lnTo>
                  <a:lnTo>
                    <a:pt x="631" y="0"/>
                  </a:lnTo>
                  <a:lnTo>
                    <a:pt x="529" y="0"/>
                  </a:lnTo>
                  <a:lnTo>
                    <a:pt x="407" y="0"/>
                  </a:lnTo>
                  <a:lnTo>
                    <a:pt x="326" y="13"/>
                  </a:lnTo>
                  <a:lnTo>
                    <a:pt x="224" y="37"/>
                  </a:lnTo>
                  <a:lnTo>
                    <a:pt x="163" y="74"/>
                  </a:lnTo>
                  <a:lnTo>
                    <a:pt x="81" y="111"/>
                  </a:lnTo>
                  <a:lnTo>
                    <a:pt x="41" y="161"/>
                  </a:lnTo>
                  <a:lnTo>
                    <a:pt x="20" y="210"/>
                  </a:lnTo>
                  <a:lnTo>
                    <a:pt x="0" y="259"/>
                  </a:lnTo>
                  <a:close/>
                </a:path>
              </a:pathLst>
            </a:custGeom>
            <a:solidFill>
              <a:srgbClr val="FEDDBF"/>
            </a:solidFill>
            <a:ln w="9525">
              <a:noFill/>
              <a:round/>
              <a:headEnd/>
              <a:tailEnd/>
            </a:ln>
          </p:spPr>
          <p:txBody>
            <a:bodyPr/>
            <a:lstStyle/>
            <a:p>
              <a:endParaRPr lang="en-GB"/>
            </a:p>
          </p:txBody>
        </p:sp>
        <p:sp>
          <p:nvSpPr>
            <p:cNvPr id="2102" name="Freeform 60"/>
            <p:cNvSpPr>
              <a:spLocks/>
            </p:cNvSpPr>
            <p:nvPr/>
          </p:nvSpPr>
          <p:spPr bwMode="auto">
            <a:xfrm>
              <a:off x="2039" y="2283"/>
              <a:ext cx="251" cy="282"/>
            </a:xfrm>
            <a:custGeom>
              <a:avLst/>
              <a:gdLst>
                <a:gd name="T0" fmla="*/ 1 w 428"/>
                <a:gd name="T1" fmla="*/ 119 h 296"/>
                <a:gd name="T2" fmla="*/ 1 w 428"/>
                <a:gd name="T3" fmla="*/ 113 h 296"/>
                <a:gd name="T4" fmla="*/ 1 w 428"/>
                <a:gd name="T5" fmla="*/ 108 h 296"/>
                <a:gd name="T6" fmla="*/ 1 w 428"/>
                <a:gd name="T7" fmla="*/ 77 h 296"/>
                <a:gd name="T8" fmla="*/ 1 w 428"/>
                <a:gd name="T9" fmla="*/ 62 h 296"/>
                <a:gd name="T10" fmla="*/ 1 w 428"/>
                <a:gd name="T11" fmla="*/ 50 h 296"/>
                <a:gd name="T12" fmla="*/ 1 w 428"/>
                <a:gd name="T13" fmla="*/ 26 h 296"/>
                <a:gd name="T14" fmla="*/ 1 w 428"/>
                <a:gd name="T15" fmla="*/ 16 h 296"/>
                <a:gd name="T16" fmla="*/ 1 w 428"/>
                <a:gd name="T17" fmla="*/ 10 h 296"/>
                <a:gd name="T18" fmla="*/ 1 w 428"/>
                <a:gd name="T19" fmla="*/ 10 h 296"/>
                <a:gd name="T20" fmla="*/ 1 w 428"/>
                <a:gd name="T21" fmla="*/ 26 h 296"/>
                <a:gd name="T22" fmla="*/ 1 w 428"/>
                <a:gd name="T23" fmla="*/ 50 h 296"/>
                <a:gd name="T24" fmla="*/ 1 w 428"/>
                <a:gd name="T25" fmla="*/ 50 h 296"/>
                <a:gd name="T26" fmla="*/ 1 w 428"/>
                <a:gd name="T27" fmla="*/ 62 h 296"/>
                <a:gd name="T28" fmla="*/ 1 w 428"/>
                <a:gd name="T29" fmla="*/ 67 h 296"/>
                <a:gd name="T30" fmla="*/ 1 w 428"/>
                <a:gd name="T31" fmla="*/ 72 h 296"/>
                <a:gd name="T32" fmla="*/ 1 w 428"/>
                <a:gd name="T33" fmla="*/ 72 h 296"/>
                <a:gd name="T34" fmla="*/ 1 w 428"/>
                <a:gd name="T35" fmla="*/ 67 h 296"/>
                <a:gd name="T36" fmla="*/ 1 w 428"/>
                <a:gd name="T37" fmla="*/ 57 h 296"/>
                <a:gd name="T38" fmla="*/ 1 w 428"/>
                <a:gd name="T39" fmla="*/ 57 h 296"/>
                <a:gd name="T40" fmla="*/ 1 w 428"/>
                <a:gd name="T41" fmla="*/ 50 h 296"/>
                <a:gd name="T42" fmla="*/ 1 w 428"/>
                <a:gd name="T43" fmla="*/ 46 h 296"/>
                <a:gd name="T44" fmla="*/ 1 w 428"/>
                <a:gd name="T45" fmla="*/ 46 h 296"/>
                <a:gd name="T46" fmla="*/ 1 w 428"/>
                <a:gd name="T47" fmla="*/ 46 h 296"/>
                <a:gd name="T48" fmla="*/ 1 w 428"/>
                <a:gd name="T49" fmla="*/ 57 h 296"/>
                <a:gd name="T50" fmla="*/ 1 w 428"/>
                <a:gd name="T51" fmla="*/ 57 h 296"/>
                <a:gd name="T52" fmla="*/ 1 w 428"/>
                <a:gd name="T53" fmla="*/ 72 h 296"/>
                <a:gd name="T54" fmla="*/ 1 w 428"/>
                <a:gd name="T55" fmla="*/ 77 h 296"/>
                <a:gd name="T56" fmla="*/ 1 w 428"/>
                <a:gd name="T57" fmla="*/ 83 h 296"/>
                <a:gd name="T58" fmla="*/ 1 w 428"/>
                <a:gd name="T59" fmla="*/ 77 h 296"/>
                <a:gd name="T60" fmla="*/ 1 w 428"/>
                <a:gd name="T61" fmla="*/ 62 h 296"/>
                <a:gd name="T62" fmla="*/ 1 w 428"/>
                <a:gd name="T63" fmla="*/ 62 h 296"/>
                <a:gd name="T64" fmla="*/ 1 w 428"/>
                <a:gd name="T65" fmla="*/ 50 h 296"/>
                <a:gd name="T66" fmla="*/ 1 w 428"/>
                <a:gd name="T67" fmla="*/ 30 h 296"/>
                <a:gd name="T68" fmla="*/ 1 w 428"/>
                <a:gd name="T69" fmla="*/ 10 h 296"/>
                <a:gd name="T70" fmla="*/ 1 w 428"/>
                <a:gd name="T71" fmla="*/ 0 h 296"/>
                <a:gd name="T72" fmla="*/ 1 w 428"/>
                <a:gd name="T73" fmla="*/ 0 h 296"/>
                <a:gd name="T74" fmla="*/ 1 w 428"/>
                <a:gd name="T75" fmla="*/ 10 h 296"/>
                <a:gd name="T76" fmla="*/ 1 w 428"/>
                <a:gd name="T77" fmla="*/ 22 h 296"/>
                <a:gd name="T78" fmla="*/ 1 w 428"/>
                <a:gd name="T79" fmla="*/ 46 h 296"/>
                <a:gd name="T80" fmla="*/ 0 w 428"/>
                <a:gd name="T81" fmla="*/ 62 h 296"/>
                <a:gd name="T82" fmla="*/ 1 w 428"/>
                <a:gd name="T83" fmla="*/ 83 h 296"/>
                <a:gd name="T84" fmla="*/ 1 w 428"/>
                <a:gd name="T85" fmla="*/ 119 h 296"/>
                <a:gd name="T86" fmla="*/ 1 w 428"/>
                <a:gd name="T87" fmla="*/ 124 h 296"/>
                <a:gd name="T88" fmla="*/ 1 w 428"/>
                <a:gd name="T89" fmla="*/ 124 h 296"/>
                <a:gd name="T90" fmla="*/ 1 w 428"/>
                <a:gd name="T91" fmla="*/ 124 h 296"/>
                <a:gd name="T92" fmla="*/ 1 w 428"/>
                <a:gd name="T93" fmla="*/ 119 h 2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8"/>
                <a:gd name="T142" fmla="*/ 0 h 296"/>
                <a:gd name="T143" fmla="*/ 428 w 428"/>
                <a:gd name="T144" fmla="*/ 296 h 2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8" h="296">
                  <a:moveTo>
                    <a:pt x="346" y="284"/>
                  </a:moveTo>
                  <a:lnTo>
                    <a:pt x="346" y="284"/>
                  </a:lnTo>
                  <a:lnTo>
                    <a:pt x="326" y="271"/>
                  </a:lnTo>
                  <a:lnTo>
                    <a:pt x="204" y="259"/>
                  </a:lnTo>
                  <a:lnTo>
                    <a:pt x="122" y="222"/>
                  </a:lnTo>
                  <a:lnTo>
                    <a:pt x="61" y="185"/>
                  </a:lnTo>
                  <a:lnTo>
                    <a:pt x="41" y="148"/>
                  </a:lnTo>
                  <a:lnTo>
                    <a:pt x="41" y="123"/>
                  </a:lnTo>
                  <a:lnTo>
                    <a:pt x="61" y="86"/>
                  </a:lnTo>
                  <a:lnTo>
                    <a:pt x="102" y="62"/>
                  </a:lnTo>
                  <a:lnTo>
                    <a:pt x="163" y="37"/>
                  </a:lnTo>
                  <a:lnTo>
                    <a:pt x="244" y="25"/>
                  </a:lnTo>
                  <a:lnTo>
                    <a:pt x="285" y="37"/>
                  </a:lnTo>
                  <a:lnTo>
                    <a:pt x="346" y="62"/>
                  </a:lnTo>
                  <a:lnTo>
                    <a:pt x="367" y="86"/>
                  </a:lnTo>
                  <a:lnTo>
                    <a:pt x="387" y="123"/>
                  </a:lnTo>
                  <a:lnTo>
                    <a:pt x="367" y="148"/>
                  </a:lnTo>
                  <a:lnTo>
                    <a:pt x="326" y="160"/>
                  </a:lnTo>
                  <a:lnTo>
                    <a:pt x="285" y="173"/>
                  </a:lnTo>
                  <a:lnTo>
                    <a:pt x="244" y="173"/>
                  </a:lnTo>
                  <a:lnTo>
                    <a:pt x="204" y="160"/>
                  </a:lnTo>
                  <a:lnTo>
                    <a:pt x="204" y="136"/>
                  </a:lnTo>
                  <a:lnTo>
                    <a:pt x="204" y="123"/>
                  </a:lnTo>
                  <a:lnTo>
                    <a:pt x="204" y="111"/>
                  </a:lnTo>
                  <a:lnTo>
                    <a:pt x="183" y="111"/>
                  </a:lnTo>
                  <a:lnTo>
                    <a:pt x="163" y="136"/>
                  </a:lnTo>
                  <a:lnTo>
                    <a:pt x="183" y="173"/>
                  </a:lnTo>
                  <a:lnTo>
                    <a:pt x="224" y="185"/>
                  </a:lnTo>
                  <a:lnTo>
                    <a:pt x="285" y="197"/>
                  </a:lnTo>
                  <a:lnTo>
                    <a:pt x="346" y="185"/>
                  </a:lnTo>
                  <a:lnTo>
                    <a:pt x="387" y="173"/>
                  </a:lnTo>
                  <a:lnTo>
                    <a:pt x="407" y="148"/>
                  </a:lnTo>
                  <a:lnTo>
                    <a:pt x="428" y="123"/>
                  </a:lnTo>
                  <a:lnTo>
                    <a:pt x="407" y="74"/>
                  </a:lnTo>
                  <a:lnTo>
                    <a:pt x="367" y="37"/>
                  </a:lnTo>
                  <a:lnTo>
                    <a:pt x="305" y="13"/>
                  </a:lnTo>
                  <a:lnTo>
                    <a:pt x="244" y="0"/>
                  </a:lnTo>
                  <a:lnTo>
                    <a:pt x="183" y="0"/>
                  </a:lnTo>
                  <a:lnTo>
                    <a:pt x="143" y="25"/>
                  </a:lnTo>
                  <a:lnTo>
                    <a:pt x="82" y="50"/>
                  </a:lnTo>
                  <a:lnTo>
                    <a:pt x="41" y="74"/>
                  </a:lnTo>
                  <a:lnTo>
                    <a:pt x="20" y="111"/>
                  </a:lnTo>
                  <a:lnTo>
                    <a:pt x="0" y="148"/>
                  </a:lnTo>
                  <a:lnTo>
                    <a:pt x="20" y="197"/>
                  </a:lnTo>
                  <a:lnTo>
                    <a:pt x="82" y="247"/>
                  </a:lnTo>
                  <a:lnTo>
                    <a:pt x="183" y="284"/>
                  </a:lnTo>
                  <a:lnTo>
                    <a:pt x="326" y="296"/>
                  </a:lnTo>
                  <a:lnTo>
                    <a:pt x="346" y="284"/>
                  </a:lnTo>
                  <a:close/>
                </a:path>
              </a:pathLst>
            </a:custGeom>
            <a:solidFill>
              <a:srgbClr val="F9B1A3"/>
            </a:solidFill>
            <a:ln w="9525">
              <a:noFill/>
              <a:round/>
              <a:headEnd/>
              <a:tailEnd/>
            </a:ln>
          </p:spPr>
          <p:txBody>
            <a:bodyPr/>
            <a:lstStyle/>
            <a:p>
              <a:endParaRPr lang="en-GB"/>
            </a:p>
          </p:txBody>
        </p:sp>
        <p:sp>
          <p:nvSpPr>
            <p:cNvPr id="2103" name="Freeform 61"/>
            <p:cNvSpPr>
              <a:spLocks/>
            </p:cNvSpPr>
            <p:nvPr/>
          </p:nvSpPr>
          <p:spPr bwMode="auto">
            <a:xfrm>
              <a:off x="3040" y="1968"/>
              <a:ext cx="144" cy="128"/>
            </a:xfrm>
            <a:custGeom>
              <a:avLst/>
              <a:gdLst>
                <a:gd name="T0" fmla="*/ 1 w 245"/>
                <a:gd name="T1" fmla="*/ 47 h 135"/>
                <a:gd name="T2" fmla="*/ 0 w 245"/>
                <a:gd name="T3" fmla="*/ 14 h 135"/>
                <a:gd name="T4" fmla="*/ 0 w 245"/>
                <a:gd name="T5" fmla="*/ 14 h 135"/>
                <a:gd name="T6" fmla="*/ 0 w 245"/>
                <a:gd name="T7" fmla="*/ 9 h 135"/>
                <a:gd name="T8" fmla="*/ 0 w 245"/>
                <a:gd name="T9" fmla="*/ 0 h 135"/>
                <a:gd name="T10" fmla="*/ 0 w 245"/>
                <a:gd name="T11" fmla="*/ 0 h 135"/>
                <a:gd name="T12" fmla="*/ 0 w 245"/>
                <a:gd name="T13" fmla="*/ 0 h 135"/>
                <a:gd name="T14" fmla="*/ 1 w 245"/>
                <a:gd name="T15" fmla="*/ 0 h 135"/>
                <a:gd name="T16" fmla="*/ 1 w 245"/>
                <a:gd name="T17" fmla="*/ 0 h 135"/>
                <a:gd name="T18" fmla="*/ 1 w 245"/>
                <a:gd name="T19" fmla="*/ 0 h 135"/>
                <a:gd name="T20" fmla="*/ 1 w 245"/>
                <a:gd name="T21" fmla="*/ 34 h 135"/>
                <a:gd name="T22" fmla="*/ 1 w 245"/>
                <a:gd name="T23" fmla="*/ 34 h 135"/>
                <a:gd name="T24" fmla="*/ 1 w 245"/>
                <a:gd name="T25" fmla="*/ 43 h 135"/>
                <a:gd name="T26" fmla="*/ 1 w 245"/>
                <a:gd name="T27" fmla="*/ 47 h 135"/>
                <a:gd name="T28" fmla="*/ 1 w 245"/>
                <a:gd name="T29" fmla="*/ 47 h 135"/>
                <a:gd name="T30" fmla="*/ 1 w 245"/>
                <a:gd name="T31" fmla="*/ 47 h 135"/>
                <a:gd name="T32" fmla="*/ 1 w 245"/>
                <a:gd name="T33" fmla="*/ 52 h 135"/>
                <a:gd name="T34" fmla="*/ 1 w 245"/>
                <a:gd name="T35" fmla="*/ 52 h 135"/>
                <a:gd name="T36" fmla="*/ 1 w 245"/>
                <a:gd name="T37" fmla="*/ 52 h 135"/>
                <a:gd name="T38" fmla="*/ 1 w 245"/>
                <a:gd name="T39" fmla="*/ 47 h 135"/>
                <a:gd name="T40" fmla="*/ 1 w 245"/>
                <a:gd name="T41" fmla="*/ 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5"/>
                <a:gd name="T64" fmla="*/ 0 h 135"/>
                <a:gd name="T65" fmla="*/ 245 w 245"/>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5" h="135">
                  <a:moveTo>
                    <a:pt x="184" y="123"/>
                  </a:moveTo>
                  <a:lnTo>
                    <a:pt x="0" y="37"/>
                  </a:lnTo>
                  <a:lnTo>
                    <a:pt x="0" y="24"/>
                  </a:lnTo>
                  <a:lnTo>
                    <a:pt x="0" y="0"/>
                  </a:lnTo>
                  <a:lnTo>
                    <a:pt x="41" y="0"/>
                  </a:lnTo>
                  <a:lnTo>
                    <a:pt x="61" y="0"/>
                  </a:lnTo>
                  <a:lnTo>
                    <a:pt x="224" y="86"/>
                  </a:lnTo>
                  <a:lnTo>
                    <a:pt x="245" y="111"/>
                  </a:lnTo>
                  <a:lnTo>
                    <a:pt x="245" y="123"/>
                  </a:lnTo>
                  <a:lnTo>
                    <a:pt x="204" y="135"/>
                  </a:lnTo>
                  <a:lnTo>
                    <a:pt x="184" y="123"/>
                  </a:lnTo>
                  <a:close/>
                </a:path>
              </a:pathLst>
            </a:custGeom>
            <a:solidFill>
              <a:srgbClr val="CB5E28"/>
            </a:solidFill>
            <a:ln w="9525">
              <a:noFill/>
              <a:round/>
              <a:headEnd/>
              <a:tailEnd/>
            </a:ln>
          </p:spPr>
          <p:txBody>
            <a:bodyPr/>
            <a:lstStyle/>
            <a:p>
              <a:endParaRPr lang="en-GB"/>
            </a:p>
          </p:txBody>
        </p:sp>
        <p:sp>
          <p:nvSpPr>
            <p:cNvPr id="2104" name="Freeform 62"/>
            <p:cNvSpPr>
              <a:spLocks/>
            </p:cNvSpPr>
            <p:nvPr/>
          </p:nvSpPr>
          <p:spPr bwMode="auto">
            <a:xfrm>
              <a:off x="3172" y="1862"/>
              <a:ext cx="107" cy="164"/>
            </a:xfrm>
            <a:custGeom>
              <a:avLst/>
              <a:gdLst>
                <a:gd name="T0" fmla="*/ 1 w 183"/>
                <a:gd name="T1" fmla="*/ 69 h 172"/>
                <a:gd name="T2" fmla="*/ 0 w 183"/>
                <a:gd name="T3" fmla="*/ 16 h 172"/>
                <a:gd name="T4" fmla="*/ 0 w 183"/>
                <a:gd name="T5" fmla="*/ 16 h 172"/>
                <a:gd name="T6" fmla="*/ 0 w 183"/>
                <a:gd name="T7" fmla="*/ 10 h 172"/>
                <a:gd name="T8" fmla="*/ 1 w 183"/>
                <a:gd name="T9" fmla="*/ 10 h 172"/>
                <a:gd name="T10" fmla="*/ 1 w 183"/>
                <a:gd name="T11" fmla="*/ 10 h 172"/>
                <a:gd name="T12" fmla="*/ 1 w 183"/>
                <a:gd name="T13" fmla="*/ 10 h 172"/>
                <a:gd name="T14" fmla="*/ 1 w 183"/>
                <a:gd name="T15" fmla="*/ 0 h 172"/>
                <a:gd name="T16" fmla="*/ 1 w 183"/>
                <a:gd name="T17" fmla="*/ 10 h 172"/>
                <a:gd name="T18" fmla="*/ 1 w 183"/>
                <a:gd name="T19" fmla="*/ 10 h 172"/>
                <a:gd name="T20" fmla="*/ 1 w 183"/>
                <a:gd name="T21" fmla="*/ 57 h 172"/>
                <a:gd name="T22" fmla="*/ 1 w 183"/>
                <a:gd name="T23" fmla="*/ 57 h 172"/>
                <a:gd name="T24" fmla="*/ 1 w 183"/>
                <a:gd name="T25" fmla="*/ 63 h 172"/>
                <a:gd name="T26" fmla="*/ 1 w 183"/>
                <a:gd name="T27" fmla="*/ 69 h 172"/>
                <a:gd name="T28" fmla="*/ 1 w 183"/>
                <a:gd name="T29" fmla="*/ 69 h 172"/>
                <a:gd name="T30" fmla="*/ 1 w 183"/>
                <a:gd name="T31" fmla="*/ 69 h 172"/>
                <a:gd name="T32" fmla="*/ 1 w 183"/>
                <a:gd name="T33" fmla="*/ 72 h 172"/>
                <a:gd name="T34" fmla="*/ 1 w 183"/>
                <a:gd name="T35" fmla="*/ 72 h 172"/>
                <a:gd name="T36" fmla="*/ 1 w 183"/>
                <a:gd name="T37" fmla="*/ 72 h 172"/>
                <a:gd name="T38" fmla="*/ 1 w 183"/>
                <a:gd name="T39" fmla="*/ 69 h 172"/>
                <a:gd name="T40" fmla="*/ 1 w 183"/>
                <a:gd name="T41" fmla="*/ 69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172"/>
                <a:gd name="T65" fmla="*/ 183 w 183"/>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172">
                  <a:moveTo>
                    <a:pt x="122" y="160"/>
                  </a:moveTo>
                  <a:lnTo>
                    <a:pt x="0" y="37"/>
                  </a:lnTo>
                  <a:lnTo>
                    <a:pt x="0" y="24"/>
                  </a:lnTo>
                  <a:lnTo>
                    <a:pt x="21" y="12"/>
                  </a:lnTo>
                  <a:lnTo>
                    <a:pt x="41" y="0"/>
                  </a:lnTo>
                  <a:lnTo>
                    <a:pt x="61" y="12"/>
                  </a:lnTo>
                  <a:lnTo>
                    <a:pt x="183" y="135"/>
                  </a:lnTo>
                  <a:lnTo>
                    <a:pt x="183" y="148"/>
                  </a:lnTo>
                  <a:lnTo>
                    <a:pt x="163" y="160"/>
                  </a:lnTo>
                  <a:lnTo>
                    <a:pt x="143" y="172"/>
                  </a:lnTo>
                  <a:lnTo>
                    <a:pt x="122" y="160"/>
                  </a:lnTo>
                  <a:close/>
                </a:path>
              </a:pathLst>
            </a:custGeom>
            <a:solidFill>
              <a:srgbClr val="CB5E28"/>
            </a:solidFill>
            <a:ln w="9525">
              <a:noFill/>
              <a:round/>
              <a:headEnd/>
              <a:tailEnd/>
            </a:ln>
          </p:spPr>
          <p:txBody>
            <a:bodyPr/>
            <a:lstStyle/>
            <a:p>
              <a:endParaRPr lang="en-GB"/>
            </a:p>
          </p:txBody>
        </p:sp>
        <p:sp>
          <p:nvSpPr>
            <p:cNvPr id="2105" name="Freeform 63"/>
            <p:cNvSpPr>
              <a:spLocks/>
            </p:cNvSpPr>
            <p:nvPr/>
          </p:nvSpPr>
          <p:spPr bwMode="auto">
            <a:xfrm>
              <a:off x="3577" y="1968"/>
              <a:ext cx="143" cy="128"/>
            </a:xfrm>
            <a:custGeom>
              <a:avLst/>
              <a:gdLst>
                <a:gd name="T0" fmla="*/ 0 w 245"/>
                <a:gd name="T1" fmla="*/ 47 h 135"/>
                <a:gd name="T2" fmla="*/ 0 w 245"/>
                <a:gd name="T3" fmla="*/ 47 h 135"/>
                <a:gd name="T4" fmla="*/ 0 w 245"/>
                <a:gd name="T5" fmla="*/ 43 h 135"/>
                <a:gd name="T6" fmla="*/ 0 w 245"/>
                <a:gd name="T7" fmla="*/ 34 h 135"/>
                <a:gd name="T8" fmla="*/ 0 w 245"/>
                <a:gd name="T9" fmla="*/ 34 h 135"/>
                <a:gd name="T10" fmla="*/ 1 w 245"/>
                <a:gd name="T11" fmla="*/ 0 h 135"/>
                <a:gd name="T12" fmla="*/ 1 w 245"/>
                <a:gd name="T13" fmla="*/ 0 h 135"/>
                <a:gd name="T14" fmla="*/ 1 w 245"/>
                <a:gd name="T15" fmla="*/ 0 h 135"/>
                <a:gd name="T16" fmla="*/ 1 w 245"/>
                <a:gd name="T17" fmla="*/ 0 h 135"/>
                <a:gd name="T18" fmla="*/ 1 w 245"/>
                <a:gd name="T19" fmla="*/ 0 h 135"/>
                <a:gd name="T20" fmla="*/ 1 w 245"/>
                <a:gd name="T21" fmla="*/ 0 h 135"/>
                <a:gd name="T22" fmla="*/ 1 w 245"/>
                <a:gd name="T23" fmla="*/ 9 h 135"/>
                <a:gd name="T24" fmla="*/ 1 w 245"/>
                <a:gd name="T25" fmla="*/ 14 h 135"/>
                <a:gd name="T26" fmla="*/ 1 w 245"/>
                <a:gd name="T27" fmla="*/ 14 h 135"/>
                <a:gd name="T28" fmla="*/ 1 w 245"/>
                <a:gd name="T29" fmla="*/ 47 h 135"/>
                <a:gd name="T30" fmla="*/ 1 w 245"/>
                <a:gd name="T31" fmla="*/ 47 h 135"/>
                <a:gd name="T32" fmla="*/ 1 w 245"/>
                <a:gd name="T33" fmla="*/ 52 h 135"/>
                <a:gd name="T34" fmla="*/ 1 w 245"/>
                <a:gd name="T35" fmla="*/ 52 h 135"/>
                <a:gd name="T36" fmla="*/ 1 w 245"/>
                <a:gd name="T37" fmla="*/ 52 h 135"/>
                <a:gd name="T38" fmla="*/ 0 w 245"/>
                <a:gd name="T39" fmla="*/ 47 h 135"/>
                <a:gd name="T40" fmla="*/ 0 w 245"/>
                <a:gd name="T41" fmla="*/ 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5"/>
                <a:gd name="T64" fmla="*/ 0 h 135"/>
                <a:gd name="T65" fmla="*/ 245 w 245"/>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5" h="135">
                  <a:moveTo>
                    <a:pt x="0" y="123"/>
                  </a:moveTo>
                  <a:lnTo>
                    <a:pt x="0" y="123"/>
                  </a:lnTo>
                  <a:lnTo>
                    <a:pt x="0" y="111"/>
                  </a:lnTo>
                  <a:lnTo>
                    <a:pt x="0" y="86"/>
                  </a:lnTo>
                  <a:lnTo>
                    <a:pt x="184" y="0"/>
                  </a:lnTo>
                  <a:lnTo>
                    <a:pt x="204" y="0"/>
                  </a:lnTo>
                  <a:lnTo>
                    <a:pt x="224" y="0"/>
                  </a:lnTo>
                  <a:lnTo>
                    <a:pt x="245" y="24"/>
                  </a:lnTo>
                  <a:lnTo>
                    <a:pt x="224" y="37"/>
                  </a:lnTo>
                  <a:lnTo>
                    <a:pt x="62" y="123"/>
                  </a:lnTo>
                  <a:lnTo>
                    <a:pt x="21" y="135"/>
                  </a:lnTo>
                  <a:lnTo>
                    <a:pt x="0" y="123"/>
                  </a:lnTo>
                  <a:close/>
                </a:path>
              </a:pathLst>
            </a:custGeom>
            <a:solidFill>
              <a:srgbClr val="CB5E28"/>
            </a:solidFill>
            <a:ln w="9525">
              <a:noFill/>
              <a:round/>
              <a:headEnd/>
              <a:tailEnd/>
            </a:ln>
          </p:spPr>
          <p:txBody>
            <a:bodyPr/>
            <a:lstStyle/>
            <a:p>
              <a:endParaRPr lang="en-GB"/>
            </a:p>
          </p:txBody>
        </p:sp>
        <p:sp>
          <p:nvSpPr>
            <p:cNvPr id="2106" name="Freeform 64"/>
            <p:cNvSpPr>
              <a:spLocks/>
            </p:cNvSpPr>
            <p:nvPr/>
          </p:nvSpPr>
          <p:spPr bwMode="auto">
            <a:xfrm>
              <a:off x="3482" y="1862"/>
              <a:ext cx="107" cy="164"/>
            </a:xfrm>
            <a:custGeom>
              <a:avLst/>
              <a:gdLst>
                <a:gd name="T0" fmla="*/ 0 w 183"/>
                <a:gd name="T1" fmla="*/ 69 h 172"/>
                <a:gd name="T2" fmla="*/ 0 w 183"/>
                <a:gd name="T3" fmla="*/ 69 h 172"/>
                <a:gd name="T4" fmla="*/ 0 w 183"/>
                <a:gd name="T5" fmla="*/ 63 h 172"/>
                <a:gd name="T6" fmla="*/ 0 w 183"/>
                <a:gd name="T7" fmla="*/ 57 h 172"/>
                <a:gd name="T8" fmla="*/ 0 w 183"/>
                <a:gd name="T9" fmla="*/ 57 h 172"/>
                <a:gd name="T10" fmla="*/ 1 w 183"/>
                <a:gd name="T11" fmla="*/ 10 h 172"/>
                <a:gd name="T12" fmla="*/ 1 w 183"/>
                <a:gd name="T13" fmla="*/ 10 h 172"/>
                <a:gd name="T14" fmla="*/ 1 w 183"/>
                <a:gd name="T15" fmla="*/ 0 h 172"/>
                <a:gd name="T16" fmla="*/ 1 w 183"/>
                <a:gd name="T17" fmla="*/ 10 h 172"/>
                <a:gd name="T18" fmla="*/ 1 w 183"/>
                <a:gd name="T19" fmla="*/ 10 h 172"/>
                <a:gd name="T20" fmla="*/ 1 w 183"/>
                <a:gd name="T21" fmla="*/ 10 h 172"/>
                <a:gd name="T22" fmla="*/ 1 w 183"/>
                <a:gd name="T23" fmla="*/ 10 h 172"/>
                <a:gd name="T24" fmla="*/ 1 w 183"/>
                <a:gd name="T25" fmla="*/ 16 h 172"/>
                <a:gd name="T26" fmla="*/ 1 w 183"/>
                <a:gd name="T27" fmla="*/ 16 h 172"/>
                <a:gd name="T28" fmla="*/ 1 w 183"/>
                <a:gd name="T29" fmla="*/ 69 h 172"/>
                <a:gd name="T30" fmla="*/ 1 w 183"/>
                <a:gd name="T31" fmla="*/ 69 h 172"/>
                <a:gd name="T32" fmla="*/ 1 w 183"/>
                <a:gd name="T33" fmla="*/ 72 h 172"/>
                <a:gd name="T34" fmla="*/ 1 w 183"/>
                <a:gd name="T35" fmla="*/ 72 h 172"/>
                <a:gd name="T36" fmla="*/ 1 w 183"/>
                <a:gd name="T37" fmla="*/ 72 h 172"/>
                <a:gd name="T38" fmla="*/ 0 w 183"/>
                <a:gd name="T39" fmla="*/ 69 h 172"/>
                <a:gd name="T40" fmla="*/ 0 w 183"/>
                <a:gd name="T41" fmla="*/ 69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172"/>
                <a:gd name="T65" fmla="*/ 183 w 183"/>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172">
                  <a:moveTo>
                    <a:pt x="0" y="160"/>
                  </a:moveTo>
                  <a:lnTo>
                    <a:pt x="0" y="160"/>
                  </a:lnTo>
                  <a:lnTo>
                    <a:pt x="0" y="148"/>
                  </a:lnTo>
                  <a:lnTo>
                    <a:pt x="0" y="135"/>
                  </a:lnTo>
                  <a:lnTo>
                    <a:pt x="101" y="12"/>
                  </a:lnTo>
                  <a:lnTo>
                    <a:pt x="142" y="0"/>
                  </a:lnTo>
                  <a:lnTo>
                    <a:pt x="162" y="12"/>
                  </a:lnTo>
                  <a:lnTo>
                    <a:pt x="183" y="24"/>
                  </a:lnTo>
                  <a:lnTo>
                    <a:pt x="183" y="37"/>
                  </a:lnTo>
                  <a:lnTo>
                    <a:pt x="61" y="160"/>
                  </a:lnTo>
                  <a:lnTo>
                    <a:pt x="20" y="172"/>
                  </a:lnTo>
                  <a:lnTo>
                    <a:pt x="0" y="160"/>
                  </a:lnTo>
                  <a:close/>
                </a:path>
              </a:pathLst>
            </a:custGeom>
            <a:solidFill>
              <a:srgbClr val="CB5E28"/>
            </a:solidFill>
            <a:ln w="9525">
              <a:noFill/>
              <a:round/>
              <a:headEnd/>
              <a:tailEnd/>
            </a:ln>
          </p:spPr>
          <p:txBody>
            <a:bodyPr/>
            <a:lstStyle/>
            <a:p>
              <a:endParaRPr lang="en-GB"/>
            </a:p>
          </p:txBody>
        </p:sp>
        <p:sp>
          <p:nvSpPr>
            <p:cNvPr id="2107" name="Freeform 65"/>
            <p:cNvSpPr>
              <a:spLocks/>
            </p:cNvSpPr>
            <p:nvPr/>
          </p:nvSpPr>
          <p:spPr bwMode="auto">
            <a:xfrm>
              <a:off x="3351" y="1827"/>
              <a:ext cx="47" cy="176"/>
            </a:xfrm>
            <a:custGeom>
              <a:avLst/>
              <a:gdLst>
                <a:gd name="T0" fmla="*/ 0 w 81"/>
                <a:gd name="T1" fmla="*/ 65 h 185"/>
                <a:gd name="T2" fmla="*/ 0 w 81"/>
                <a:gd name="T3" fmla="*/ 10 h 185"/>
                <a:gd name="T4" fmla="*/ 0 w 81"/>
                <a:gd name="T5" fmla="*/ 10 h 185"/>
                <a:gd name="T6" fmla="*/ 1 w 81"/>
                <a:gd name="T7" fmla="*/ 0 h 185"/>
                <a:gd name="T8" fmla="*/ 1 w 81"/>
                <a:gd name="T9" fmla="*/ 0 h 185"/>
                <a:gd name="T10" fmla="*/ 1 w 81"/>
                <a:gd name="T11" fmla="*/ 0 h 185"/>
                <a:gd name="T12" fmla="*/ 1 w 81"/>
                <a:gd name="T13" fmla="*/ 0 h 185"/>
                <a:gd name="T14" fmla="*/ 1 w 81"/>
                <a:gd name="T15" fmla="*/ 0 h 185"/>
                <a:gd name="T16" fmla="*/ 1 w 81"/>
                <a:gd name="T17" fmla="*/ 10 h 185"/>
                <a:gd name="T18" fmla="*/ 1 w 81"/>
                <a:gd name="T19" fmla="*/ 10 h 185"/>
                <a:gd name="T20" fmla="*/ 1 w 81"/>
                <a:gd name="T21" fmla="*/ 65 h 185"/>
                <a:gd name="T22" fmla="*/ 1 w 81"/>
                <a:gd name="T23" fmla="*/ 65 h 185"/>
                <a:gd name="T24" fmla="*/ 1 w 81"/>
                <a:gd name="T25" fmla="*/ 69 h 185"/>
                <a:gd name="T26" fmla="*/ 1 w 81"/>
                <a:gd name="T27" fmla="*/ 76 h 185"/>
                <a:gd name="T28" fmla="*/ 1 w 81"/>
                <a:gd name="T29" fmla="*/ 76 h 185"/>
                <a:gd name="T30" fmla="*/ 1 w 81"/>
                <a:gd name="T31" fmla="*/ 76 h 185"/>
                <a:gd name="T32" fmla="*/ 1 w 81"/>
                <a:gd name="T33" fmla="*/ 69 h 185"/>
                <a:gd name="T34" fmla="*/ 0 w 81"/>
                <a:gd name="T35" fmla="*/ 65 h 185"/>
                <a:gd name="T36" fmla="*/ 0 w 81"/>
                <a:gd name="T37" fmla="*/ 65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185"/>
                <a:gd name="T59" fmla="*/ 81 w 81"/>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185">
                  <a:moveTo>
                    <a:pt x="0" y="160"/>
                  </a:moveTo>
                  <a:lnTo>
                    <a:pt x="0" y="25"/>
                  </a:lnTo>
                  <a:lnTo>
                    <a:pt x="20" y="0"/>
                  </a:lnTo>
                  <a:lnTo>
                    <a:pt x="40" y="0"/>
                  </a:lnTo>
                  <a:lnTo>
                    <a:pt x="61" y="0"/>
                  </a:lnTo>
                  <a:lnTo>
                    <a:pt x="81" y="25"/>
                  </a:lnTo>
                  <a:lnTo>
                    <a:pt x="81" y="160"/>
                  </a:lnTo>
                  <a:lnTo>
                    <a:pt x="61" y="172"/>
                  </a:lnTo>
                  <a:lnTo>
                    <a:pt x="40" y="185"/>
                  </a:lnTo>
                  <a:lnTo>
                    <a:pt x="20" y="172"/>
                  </a:lnTo>
                  <a:lnTo>
                    <a:pt x="0" y="160"/>
                  </a:lnTo>
                  <a:close/>
                </a:path>
              </a:pathLst>
            </a:custGeom>
            <a:solidFill>
              <a:srgbClr val="CB5E28"/>
            </a:solidFill>
            <a:ln w="9525">
              <a:noFill/>
              <a:round/>
              <a:headEnd/>
              <a:tailEnd/>
            </a:ln>
          </p:spPr>
          <p:txBody>
            <a:bodyPr/>
            <a:lstStyle/>
            <a:p>
              <a:endParaRPr lang="en-GB"/>
            </a:p>
          </p:txBody>
        </p:sp>
        <p:sp>
          <p:nvSpPr>
            <p:cNvPr id="2108" name="Freeform 66"/>
            <p:cNvSpPr>
              <a:spLocks/>
            </p:cNvSpPr>
            <p:nvPr/>
          </p:nvSpPr>
          <p:spPr bwMode="auto">
            <a:xfrm>
              <a:off x="2993" y="1979"/>
              <a:ext cx="810" cy="702"/>
            </a:xfrm>
            <a:custGeom>
              <a:avLst/>
              <a:gdLst>
                <a:gd name="T0" fmla="*/ 1 w 1384"/>
                <a:gd name="T1" fmla="*/ 146 h 739"/>
                <a:gd name="T2" fmla="*/ 1 w 1384"/>
                <a:gd name="T3" fmla="*/ 146 h 739"/>
                <a:gd name="T4" fmla="*/ 1 w 1384"/>
                <a:gd name="T5" fmla="*/ 176 h 739"/>
                <a:gd name="T6" fmla="*/ 1 w 1384"/>
                <a:gd name="T7" fmla="*/ 199 h 739"/>
                <a:gd name="T8" fmla="*/ 1 w 1384"/>
                <a:gd name="T9" fmla="*/ 225 h 739"/>
                <a:gd name="T10" fmla="*/ 1 w 1384"/>
                <a:gd name="T11" fmla="*/ 249 h 739"/>
                <a:gd name="T12" fmla="*/ 1 w 1384"/>
                <a:gd name="T13" fmla="*/ 269 h 739"/>
                <a:gd name="T14" fmla="*/ 1 w 1384"/>
                <a:gd name="T15" fmla="*/ 279 h 739"/>
                <a:gd name="T16" fmla="*/ 1 w 1384"/>
                <a:gd name="T17" fmla="*/ 287 h 739"/>
                <a:gd name="T18" fmla="*/ 1 w 1384"/>
                <a:gd name="T19" fmla="*/ 294 h 739"/>
                <a:gd name="T20" fmla="*/ 1 w 1384"/>
                <a:gd name="T21" fmla="*/ 294 h 739"/>
                <a:gd name="T22" fmla="*/ 1 w 1384"/>
                <a:gd name="T23" fmla="*/ 287 h 739"/>
                <a:gd name="T24" fmla="*/ 1 w 1384"/>
                <a:gd name="T25" fmla="*/ 279 h 739"/>
                <a:gd name="T26" fmla="*/ 1 w 1384"/>
                <a:gd name="T27" fmla="*/ 269 h 739"/>
                <a:gd name="T28" fmla="*/ 1 w 1384"/>
                <a:gd name="T29" fmla="*/ 249 h 739"/>
                <a:gd name="T30" fmla="*/ 1 w 1384"/>
                <a:gd name="T31" fmla="*/ 225 h 739"/>
                <a:gd name="T32" fmla="*/ 1 w 1384"/>
                <a:gd name="T33" fmla="*/ 199 h 739"/>
                <a:gd name="T34" fmla="*/ 0 w 1384"/>
                <a:gd name="T35" fmla="*/ 176 h 739"/>
                <a:gd name="T36" fmla="*/ 0 w 1384"/>
                <a:gd name="T37" fmla="*/ 146 h 739"/>
                <a:gd name="T38" fmla="*/ 0 w 1384"/>
                <a:gd name="T39" fmla="*/ 146 h 739"/>
                <a:gd name="T40" fmla="*/ 0 w 1384"/>
                <a:gd name="T41" fmla="*/ 118 h 739"/>
                <a:gd name="T42" fmla="*/ 1 w 1384"/>
                <a:gd name="T43" fmla="*/ 87 h 739"/>
                <a:gd name="T44" fmla="*/ 1 w 1384"/>
                <a:gd name="T45" fmla="*/ 63 h 739"/>
                <a:gd name="T46" fmla="*/ 1 w 1384"/>
                <a:gd name="T47" fmla="*/ 44 h 739"/>
                <a:gd name="T48" fmla="*/ 1 w 1384"/>
                <a:gd name="T49" fmla="*/ 25 h 739"/>
                <a:gd name="T50" fmla="*/ 1 w 1384"/>
                <a:gd name="T51" fmla="*/ 9 h 739"/>
                <a:gd name="T52" fmla="*/ 1 w 1384"/>
                <a:gd name="T53" fmla="*/ 9 h 739"/>
                <a:gd name="T54" fmla="*/ 1 w 1384"/>
                <a:gd name="T55" fmla="*/ 0 h 739"/>
                <a:gd name="T56" fmla="*/ 1 w 1384"/>
                <a:gd name="T57" fmla="*/ 0 h 739"/>
                <a:gd name="T58" fmla="*/ 1 w 1384"/>
                <a:gd name="T59" fmla="*/ 9 h 739"/>
                <a:gd name="T60" fmla="*/ 1 w 1384"/>
                <a:gd name="T61" fmla="*/ 9 h 739"/>
                <a:gd name="T62" fmla="*/ 1 w 1384"/>
                <a:gd name="T63" fmla="*/ 25 h 739"/>
                <a:gd name="T64" fmla="*/ 1 w 1384"/>
                <a:gd name="T65" fmla="*/ 44 h 739"/>
                <a:gd name="T66" fmla="*/ 1 w 1384"/>
                <a:gd name="T67" fmla="*/ 63 h 739"/>
                <a:gd name="T68" fmla="*/ 1 w 1384"/>
                <a:gd name="T69" fmla="*/ 87 h 739"/>
                <a:gd name="T70" fmla="*/ 1 w 1384"/>
                <a:gd name="T71" fmla="*/ 118 h 739"/>
                <a:gd name="T72" fmla="*/ 1 w 1384"/>
                <a:gd name="T73" fmla="*/ 146 h 739"/>
                <a:gd name="T74" fmla="*/ 1 w 1384"/>
                <a:gd name="T75" fmla="*/ 146 h 7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4"/>
                <a:gd name="T115" fmla="*/ 0 h 739"/>
                <a:gd name="T116" fmla="*/ 1384 w 1384"/>
                <a:gd name="T117" fmla="*/ 739 h 7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4" h="739">
                  <a:moveTo>
                    <a:pt x="1384" y="370"/>
                  </a:moveTo>
                  <a:lnTo>
                    <a:pt x="1384" y="370"/>
                  </a:lnTo>
                  <a:lnTo>
                    <a:pt x="1364" y="443"/>
                  </a:lnTo>
                  <a:lnTo>
                    <a:pt x="1323" y="505"/>
                  </a:lnTo>
                  <a:lnTo>
                    <a:pt x="1262" y="567"/>
                  </a:lnTo>
                  <a:lnTo>
                    <a:pt x="1181" y="628"/>
                  </a:lnTo>
                  <a:lnTo>
                    <a:pt x="1079" y="677"/>
                  </a:lnTo>
                  <a:lnTo>
                    <a:pt x="957" y="702"/>
                  </a:lnTo>
                  <a:lnTo>
                    <a:pt x="835" y="727"/>
                  </a:lnTo>
                  <a:lnTo>
                    <a:pt x="692" y="739"/>
                  </a:lnTo>
                  <a:lnTo>
                    <a:pt x="550" y="727"/>
                  </a:lnTo>
                  <a:lnTo>
                    <a:pt x="407" y="702"/>
                  </a:lnTo>
                  <a:lnTo>
                    <a:pt x="305" y="677"/>
                  </a:lnTo>
                  <a:lnTo>
                    <a:pt x="203" y="628"/>
                  </a:lnTo>
                  <a:lnTo>
                    <a:pt x="102" y="567"/>
                  </a:lnTo>
                  <a:lnTo>
                    <a:pt x="41" y="505"/>
                  </a:lnTo>
                  <a:lnTo>
                    <a:pt x="0" y="443"/>
                  </a:lnTo>
                  <a:lnTo>
                    <a:pt x="0" y="370"/>
                  </a:lnTo>
                  <a:lnTo>
                    <a:pt x="0" y="296"/>
                  </a:lnTo>
                  <a:lnTo>
                    <a:pt x="41" y="222"/>
                  </a:lnTo>
                  <a:lnTo>
                    <a:pt x="102" y="160"/>
                  </a:lnTo>
                  <a:lnTo>
                    <a:pt x="203" y="111"/>
                  </a:lnTo>
                  <a:lnTo>
                    <a:pt x="305" y="62"/>
                  </a:lnTo>
                  <a:lnTo>
                    <a:pt x="407" y="25"/>
                  </a:lnTo>
                  <a:lnTo>
                    <a:pt x="550" y="12"/>
                  </a:lnTo>
                  <a:lnTo>
                    <a:pt x="692" y="0"/>
                  </a:lnTo>
                  <a:lnTo>
                    <a:pt x="835" y="12"/>
                  </a:lnTo>
                  <a:lnTo>
                    <a:pt x="957" y="25"/>
                  </a:lnTo>
                  <a:lnTo>
                    <a:pt x="1079" y="62"/>
                  </a:lnTo>
                  <a:lnTo>
                    <a:pt x="1181" y="111"/>
                  </a:lnTo>
                  <a:lnTo>
                    <a:pt x="1262" y="160"/>
                  </a:lnTo>
                  <a:lnTo>
                    <a:pt x="1323" y="222"/>
                  </a:lnTo>
                  <a:lnTo>
                    <a:pt x="1364" y="296"/>
                  </a:lnTo>
                  <a:lnTo>
                    <a:pt x="1384" y="370"/>
                  </a:lnTo>
                  <a:close/>
                </a:path>
              </a:pathLst>
            </a:custGeom>
            <a:solidFill>
              <a:srgbClr val="FFFFFF"/>
            </a:solidFill>
            <a:ln w="9525">
              <a:noFill/>
              <a:round/>
              <a:headEnd/>
              <a:tailEnd/>
            </a:ln>
          </p:spPr>
          <p:txBody>
            <a:bodyPr/>
            <a:lstStyle/>
            <a:p>
              <a:endParaRPr lang="en-GB"/>
            </a:p>
          </p:txBody>
        </p:sp>
        <p:sp>
          <p:nvSpPr>
            <p:cNvPr id="2109" name="Freeform 67"/>
            <p:cNvSpPr>
              <a:spLocks/>
            </p:cNvSpPr>
            <p:nvPr/>
          </p:nvSpPr>
          <p:spPr bwMode="auto">
            <a:xfrm>
              <a:off x="3112" y="2085"/>
              <a:ext cx="560" cy="491"/>
            </a:xfrm>
            <a:custGeom>
              <a:avLst/>
              <a:gdLst>
                <a:gd name="T0" fmla="*/ 1 w 957"/>
                <a:gd name="T1" fmla="*/ 102 h 517"/>
                <a:gd name="T2" fmla="*/ 1 w 957"/>
                <a:gd name="T3" fmla="*/ 102 h 517"/>
                <a:gd name="T4" fmla="*/ 1 w 957"/>
                <a:gd name="T5" fmla="*/ 122 h 517"/>
                <a:gd name="T6" fmla="*/ 1 w 957"/>
                <a:gd name="T7" fmla="*/ 141 h 517"/>
                <a:gd name="T8" fmla="*/ 1 w 957"/>
                <a:gd name="T9" fmla="*/ 161 h 517"/>
                <a:gd name="T10" fmla="*/ 1 w 957"/>
                <a:gd name="T11" fmla="*/ 176 h 517"/>
                <a:gd name="T12" fmla="*/ 1 w 957"/>
                <a:gd name="T13" fmla="*/ 186 h 517"/>
                <a:gd name="T14" fmla="*/ 1 w 957"/>
                <a:gd name="T15" fmla="*/ 196 h 517"/>
                <a:gd name="T16" fmla="*/ 1 w 957"/>
                <a:gd name="T17" fmla="*/ 205 h 517"/>
                <a:gd name="T18" fmla="*/ 1 w 957"/>
                <a:gd name="T19" fmla="*/ 205 h 517"/>
                <a:gd name="T20" fmla="*/ 1 w 957"/>
                <a:gd name="T21" fmla="*/ 205 h 517"/>
                <a:gd name="T22" fmla="*/ 1 w 957"/>
                <a:gd name="T23" fmla="*/ 205 h 517"/>
                <a:gd name="T24" fmla="*/ 1 w 957"/>
                <a:gd name="T25" fmla="*/ 196 h 517"/>
                <a:gd name="T26" fmla="*/ 1 w 957"/>
                <a:gd name="T27" fmla="*/ 186 h 517"/>
                <a:gd name="T28" fmla="*/ 1 w 957"/>
                <a:gd name="T29" fmla="*/ 176 h 517"/>
                <a:gd name="T30" fmla="*/ 1 w 957"/>
                <a:gd name="T31" fmla="*/ 161 h 517"/>
                <a:gd name="T32" fmla="*/ 1 w 957"/>
                <a:gd name="T33" fmla="*/ 141 h 517"/>
                <a:gd name="T34" fmla="*/ 1 w 957"/>
                <a:gd name="T35" fmla="*/ 122 h 517"/>
                <a:gd name="T36" fmla="*/ 0 w 957"/>
                <a:gd name="T37" fmla="*/ 102 h 517"/>
                <a:gd name="T38" fmla="*/ 0 w 957"/>
                <a:gd name="T39" fmla="*/ 102 h 517"/>
                <a:gd name="T40" fmla="*/ 1 w 957"/>
                <a:gd name="T41" fmla="*/ 82 h 517"/>
                <a:gd name="T42" fmla="*/ 1 w 957"/>
                <a:gd name="T43" fmla="*/ 63 h 517"/>
                <a:gd name="T44" fmla="*/ 1 w 957"/>
                <a:gd name="T45" fmla="*/ 44 h 517"/>
                <a:gd name="T46" fmla="*/ 1 w 957"/>
                <a:gd name="T47" fmla="*/ 28 h 517"/>
                <a:gd name="T48" fmla="*/ 1 w 957"/>
                <a:gd name="T49" fmla="*/ 15 h 517"/>
                <a:gd name="T50" fmla="*/ 1 w 957"/>
                <a:gd name="T51" fmla="*/ 9 h 517"/>
                <a:gd name="T52" fmla="*/ 1 w 957"/>
                <a:gd name="T53" fmla="*/ 0 h 517"/>
                <a:gd name="T54" fmla="*/ 1 w 957"/>
                <a:gd name="T55" fmla="*/ 0 h 517"/>
                <a:gd name="T56" fmla="*/ 1 w 957"/>
                <a:gd name="T57" fmla="*/ 0 h 517"/>
                <a:gd name="T58" fmla="*/ 1 w 957"/>
                <a:gd name="T59" fmla="*/ 0 h 517"/>
                <a:gd name="T60" fmla="*/ 1 w 957"/>
                <a:gd name="T61" fmla="*/ 9 h 517"/>
                <a:gd name="T62" fmla="*/ 1 w 957"/>
                <a:gd name="T63" fmla="*/ 15 h 517"/>
                <a:gd name="T64" fmla="*/ 1 w 957"/>
                <a:gd name="T65" fmla="*/ 28 h 517"/>
                <a:gd name="T66" fmla="*/ 1 w 957"/>
                <a:gd name="T67" fmla="*/ 44 h 517"/>
                <a:gd name="T68" fmla="*/ 1 w 957"/>
                <a:gd name="T69" fmla="*/ 63 h 517"/>
                <a:gd name="T70" fmla="*/ 1 w 957"/>
                <a:gd name="T71" fmla="*/ 82 h 517"/>
                <a:gd name="T72" fmla="*/ 1 w 957"/>
                <a:gd name="T73" fmla="*/ 102 h 517"/>
                <a:gd name="T74" fmla="*/ 1 w 957"/>
                <a:gd name="T75" fmla="*/ 102 h 5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7"/>
                <a:gd name="T115" fmla="*/ 0 h 517"/>
                <a:gd name="T116" fmla="*/ 957 w 957"/>
                <a:gd name="T117" fmla="*/ 517 h 5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7" h="517">
                  <a:moveTo>
                    <a:pt x="957" y="259"/>
                  </a:moveTo>
                  <a:lnTo>
                    <a:pt x="957" y="259"/>
                  </a:lnTo>
                  <a:lnTo>
                    <a:pt x="957" y="308"/>
                  </a:lnTo>
                  <a:lnTo>
                    <a:pt x="937" y="357"/>
                  </a:lnTo>
                  <a:lnTo>
                    <a:pt x="876" y="406"/>
                  </a:lnTo>
                  <a:lnTo>
                    <a:pt x="835" y="443"/>
                  </a:lnTo>
                  <a:lnTo>
                    <a:pt x="754" y="468"/>
                  </a:lnTo>
                  <a:lnTo>
                    <a:pt x="672" y="493"/>
                  </a:lnTo>
                  <a:lnTo>
                    <a:pt x="591" y="517"/>
                  </a:lnTo>
                  <a:lnTo>
                    <a:pt x="489" y="517"/>
                  </a:lnTo>
                  <a:lnTo>
                    <a:pt x="387" y="517"/>
                  </a:lnTo>
                  <a:lnTo>
                    <a:pt x="306" y="493"/>
                  </a:lnTo>
                  <a:lnTo>
                    <a:pt x="224" y="468"/>
                  </a:lnTo>
                  <a:lnTo>
                    <a:pt x="143" y="443"/>
                  </a:lnTo>
                  <a:lnTo>
                    <a:pt x="82" y="406"/>
                  </a:lnTo>
                  <a:lnTo>
                    <a:pt x="41" y="357"/>
                  </a:lnTo>
                  <a:lnTo>
                    <a:pt x="21" y="308"/>
                  </a:lnTo>
                  <a:lnTo>
                    <a:pt x="0" y="259"/>
                  </a:lnTo>
                  <a:lnTo>
                    <a:pt x="21" y="209"/>
                  </a:lnTo>
                  <a:lnTo>
                    <a:pt x="41" y="160"/>
                  </a:lnTo>
                  <a:lnTo>
                    <a:pt x="82" y="111"/>
                  </a:lnTo>
                  <a:lnTo>
                    <a:pt x="143" y="74"/>
                  </a:lnTo>
                  <a:lnTo>
                    <a:pt x="224" y="37"/>
                  </a:lnTo>
                  <a:lnTo>
                    <a:pt x="306" y="12"/>
                  </a:lnTo>
                  <a:lnTo>
                    <a:pt x="387" y="0"/>
                  </a:lnTo>
                  <a:lnTo>
                    <a:pt x="489" y="0"/>
                  </a:lnTo>
                  <a:lnTo>
                    <a:pt x="591" y="0"/>
                  </a:lnTo>
                  <a:lnTo>
                    <a:pt x="672" y="12"/>
                  </a:lnTo>
                  <a:lnTo>
                    <a:pt x="754" y="37"/>
                  </a:lnTo>
                  <a:lnTo>
                    <a:pt x="835" y="74"/>
                  </a:lnTo>
                  <a:lnTo>
                    <a:pt x="876" y="111"/>
                  </a:lnTo>
                  <a:lnTo>
                    <a:pt x="937" y="160"/>
                  </a:lnTo>
                  <a:lnTo>
                    <a:pt x="957" y="209"/>
                  </a:lnTo>
                  <a:lnTo>
                    <a:pt x="957" y="259"/>
                  </a:lnTo>
                  <a:close/>
                </a:path>
              </a:pathLst>
            </a:custGeom>
            <a:solidFill>
              <a:srgbClr val="3BC6F4"/>
            </a:solidFill>
            <a:ln w="9525">
              <a:noFill/>
              <a:round/>
              <a:headEnd/>
              <a:tailEnd/>
            </a:ln>
          </p:spPr>
          <p:txBody>
            <a:bodyPr/>
            <a:lstStyle/>
            <a:p>
              <a:endParaRPr lang="en-GB"/>
            </a:p>
          </p:txBody>
        </p:sp>
        <p:sp>
          <p:nvSpPr>
            <p:cNvPr id="2110" name="Freeform 68"/>
            <p:cNvSpPr>
              <a:spLocks/>
            </p:cNvSpPr>
            <p:nvPr/>
          </p:nvSpPr>
          <p:spPr bwMode="auto">
            <a:xfrm>
              <a:off x="3243" y="2178"/>
              <a:ext cx="310" cy="292"/>
            </a:xfrm>
            <a:custGeom>
              <a:avLst/>
              <a:gdLst>
                <a:gd name="T0" fmla="*/ 1 w 530"/>
                <a:gd name="T1" fmla="*/ 62 h 308"/>
                <a:gd name="T2" fmla="*/ 1 w 530"/>
                <a:gd name="T3" fmla="*/ 62 h 308"/>
                <a:gd name="T4" fmla="*/ 1 w 530"/>
                <a:gd name="T5" fmla="*/ 85 h 308"/>
                <a:gd name="T6" fmla="*/ 1 w 530"/>
                <a:gd name="T7" fmla="*/ 104 h 308"/>
                <a:gd name="T8" fmla="*/ 1 w 530"/>
                <a:gd name="T9" fmla="*/ 113 h 308"/>
                <a:gd name="T10" fmla="*/ 1 w 530"/>
                <a:gd name="T11" fmla="*/ 119 h 308"/>
                <a:gd name="T12" fmla="*/ 1 w 530"/>
                <a:gd name="T13" fmla="*/ 119 h 308"/>
                <a:gd name="T14" fmla="*/ 1 w 530"/>
                <a:gd name="T15" fmla="*/ 113 h 308"/>
                <a:gd name="T16" fmla="*/ 1 w 530"/>
                <a:gd name="T17" fmla="*/ 104 h 308"/>
                <a:gd name="T18" fmla="*/ 1 w 530"/>
                <a:gd name="T19" fmla="*/ 85 h 308"/>
                <a:gd name="T20" fmla="*/ 0 w 530"/>
                <a:gd name="T21" fmla="*/ 62 h 308"/>
                <a:gd name="T22" fmla="*/ 0 w 530"/>
                <a:gd name="T23" fmla="*/ 62 h 308"/>
                <a:gd name="T24" fmla="*/ 1 w 530"/>
                <a:gd name="T25" fmla="*/ 38 h 308"/>
                <a:gd name="T26" fmla="*/ 1 w 530"/>
                <a:gd name="T27" fmla="*/ 20 h 308"/>
                <a:gd name="T28" fmla="*/ 1 w 530"/>
                <a:gd name="T29" fmla="*/ 9 h 308"/>
                <a:gd name="T30" fmla="*/ 1 w 530"/>
                <a:gd name="T31" fmla="*/ 0 h 308"/>
                <a:gd name="T32" fmla="*/ 1 w 530"/>
                <a:gd name="T33" fmla="*/ 0 h 308"/>
                <a:gd name="T34" fmla="*/ 1 w 530"/>
                <a:gd name="T35" fmla="*/ 9 h 308"/>
                <a:gd name="T36" fmla="*/ 1 w 530"/>
                <a:gd name="T37" fmla="*/ 20 h 308"/>
                <a:gd name="T38" fmla="*/ 1 w 530"/>
                <a:gd name="T39" fmla="*/ 38 h 308"/>
                <a:gd name="T40" fmla="*/ 1 w 530"/>
                <a:gd name="T41" fmla="*/ 62 h 308"/>
                <a:gd name="T42" fmla="*/ 1 w 530"/>
                <a:gd name="T43" fmla="*/ 62 h 3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0"/>
                <a:gd name="T67" fmla="*/ 0 h 308"/>
                <a:gd name="T68" fmla="*/ 530 w 530"/>
                <a:gd name="T69" fmla="*/ 308 h 3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0" h="308">
                  <a:moveTo>
                    <a:pt x="530" y="161"/>
                  </a:moveTo>
                  <a:lnTo>
                    <a:pt x="530" y="161"/>
                  </a:lnTo>
                  <a:lnTo>
                    <a:pt x="509" y="222"/>
                  </a:lnTo>
                  <a:lnTo>
                    <a:pt x="448" y="271"/>
                  </a:lnTo>
                  <a:lnTo>
                    <a:pt x="367" y="296"/>
                  </a:lnTo>
                  <a:lnTo>
                    <a:pt x="265" y="308"/>
                  </a:lnTo>
                  <a:lnTo>
                    <a:pt x="163" y="296"/>
                  </a:lnTo>
                  <a:lnTo>
                    <a:pt x="82" y="271"/>
                  </a:lnTo>
                  <a:lnTo>
                    <a:pt x="21" y="222"/>
                  </a:lnTo>
                  <a:lnTo>
                    <a:pt x="0" y="161"/>
                  </a:lnTo>
                  <a:lnTo>
                    <a:pt x="21" y="99"/>
                  </a:lnTo>
                  <a:lnTo>
                    <a:pt x="82" y="50"/>
                  </a:lnTo>
                  <a:lnTo>
                    <a:pt x="163" y="13"/>
                  </a:lnTo>
                  <a:lnTo>
                    <a:pt x="265" y="0"/>
                  </a:lnTo>
                  <a:lnTo>
                    <a:pt x="367" y="13"/>
                  </a:lnTo>
                  <a:lnTo>
                    <a:pt x="448" y="50"/>
                  </a:lnTo>
                  <a:lnTo>
                    <a:pt x="509" y="99"/>
                  </a:lnTo>
                  <a:lnTo>
                    <a:pt x="530" y="161"/>
                  </a:lnTo>
                  <a:close/>
                </a:path>
              </a:pathLst>
            </a:custGeom>
            <a:solidFill>
              <a:srgbClr val="010101"/>
            </a:solidFill>
            <a:ln w="9525">
              <a:noFill/>
              <a:round/>
              <a:headEnd/>
              <a:tailEnd/>
            </a:ln>
          </p:spPr>
          <p:txBody>
            <a:bodyPr/>
            <a:lstStyle/>
            <a:p>
              <a:endParaRPr lang="en-GB"/>
            </a:p>
          </p:txBody>
        </p:sp>
        <p:sp>
          <p:nvSpPr>
            <p:cNvPr id="2111" name="Freeform 69"/>
            <p:cNvSpPr>
              <a:spLocks/>
            </p:cNvSpPr>
            <p:nvPr/>
          </p:nvSpPr>
          <p:spPr bwMode="auto">
            <a:xfrm>
              <a:off x="3207" y="2166"/>
              <a:ext cx="120" cy="130"/>
            </a:xfrm>
            <a:custGeom>
              <a:avLst/>
              <a:gdLst>
                <a:gd name="T0" fmla="*/ 1 w 204"/>
                <a:gd name="T1" fmla="*/ 29 h 136"/>
                <a:gd name="T2" fmla="*/ 1 w 204"/>
                <a:gd name="T3" fmla="*/ 29 h 136"/>
                <a:gd name="T4" fmla="*/ 1 w 204"/>
                <a:gd name="T5" fmla="*/ 45 h 136"/>
                <a:gd name="T6" fmla="*/ 1 w 204"/>
                <a:gd name="T7" fmla="*/ 50 h 136"/>
                <a:gd name="T8" fmla="*/ 1 w 204"/>
                <a:gd name="T9" fmla="*/ 54 h 136"/>
                <a:gd name="T10" fmla="*/ 1 w 204"/>
                <a:gd name="T11" fmla="*/ 61 h 136"/>
                <a:gd name="T12" fmla="*/ 1 w 204"/>
                <a:gd name="T13" fmla="*/ 61 h 136"/>
                <a:gd name="T14" fmla="*/ 1 w 204"/>
                <a:gd name="T15" fmla="*/ 54 h 136"/>
                <a:gd name="T16" fmla="*/ 1 w 204"/>
                <a:gd name="T17" fmla="*/ 50 h 136"/>
                <a:gd name="T18" fmla="*/ 0 w 204"/>
                <a:gd name="T19" fmla="*/ 45 h 136"/>
                <a:gd name="T20" fmla="*/ 0 w 204"/>
                <a:gd name="T21" fmla="*/ 29 h 136"/>
                <a:gd name="T22" fmla="*/ 0 w 204"/>
                <a:gd name="T23" fmla="*/ 29 h 136"/>
                <a:gd name="T24" fmla="*/ 0 w 204"/>
                <a:gd name="T25" fmla="*/ 17 h 136"/>
                <a:gd name="T26" fmla="*/ 1 w 204"/>
                <a:gd name="T27" fmla="*/ 11 h 136"/>
                <a:gd name="T28" fmla="*/ 1 w 204"/>
                <a:gd name="T29" fmla="*/ 11 h 136"/>
                <a:gd name="T30" fmla="*/ 1 w 204"/>
                <a:gd name="T31" fmla="*/ 0 h 136"/>
                <a:gd name="T32" fmla="*/ 1 w 204"/>
                <a:gd name="T33" fmla="*/ 0 h 136"/>
                <a:gd name="T34" fmla="*/ 1 w 204"/>
                <a:gd name="T35" fmla="*/ 11 h 136"/>
                <a:gd name="T36" fmla="*/ 1 w 204"/>
                <a:gd name="T37" fmla="*/ 11 h 136"/>
                <a:gd name="T38" fmla="*/ 1 w 204"/>
                <a:gd name="T39" fmla="*/ 17 h 136"/>
                <a:gd name="T40" fmla="*/ 1 w 204"/>
                <a:gd name="T41" fmla="*/ 29 h 136"/>
                <a:gd name="T42" fmla="*/ 1 w 204"/>
                <a:gd name="T43" fmla="*/ 29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36"/>
                <a:gd name="T68" fmla="*/ 204 w 20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36">
                  <a:moveTo>
                    <a:pt x="204" y="62"/>
                  </a:moveTo>
                  <a:lnTo>
                    <a:pt x="204" y="62"/>
                  </a:lnTo>
                  <a:lnTo>
                    <a:pt x="204" y="99"/>
                  </a:lnTo>
                  <a:lnTo>
                    <a:pt x="184" y="111"/>
                  </a:lnTo>
                  <a:lnTo>
                    <a:pt x="143" y="123"/>
                  </a:lnTo>
                  <a:lnTo>
                    <a:pt x="102" y="136"/>
                  </a:lnTo>
                  <a:lnTo>
                    <a:pt x="61" y="123"/>
                  </a:lnTo>
                  <a:lnTo>
                    <a:pt x="21" y="111"/>
                  </a:lnTo>
                  <a:lnTo>
                    <a:pt x="0" y="99"/>
                  </a:lnTo>
                  <a:lnTo>
                    <a:pt x="0" y="62"/>
                  </a:lnTo>
                  <a:lnTo>
                    <a:pt x="0" y="37"/>
                  </a:lnTo>
                  <a:lnTo>
                    <a:pt x="21" y="25"/>
                  </a:lnTo>
                  <a:lnTo>
                    <a:pt x="61" y="12"/>
                  </a:lnTo>
                  <a:lnTo>
                    <a:pt x="102" y="0"/>
                  </a:lnTo>
                  <a:lnTo>
                    <a:pt x="143" y="12"/>
                  </a:lnTo>
                  <a:lnTo>
                    <a:pt x="184" y="25"/>
                  </a:lnTo>
                  <a:lnTo>
                    <a:pt x="204" y="37"/>
                  </a:lnTo>
                  <a:lnTo>
                    <a:pt x="204" y="62"/>
                  </a:lnTo>
                  <a:close/>
                </a:path>
              </a:pathLst>
            </a:custGeom>
            <a:solidFill>
              <a:srgbClr val="FFFFFF"/>
            </a:solidFill>
            <a:ln w="9525">
              <a:noFill/>
              <a:round/>
              <a:headEnd/>
              <a:tailEnd/>
            </a:ln>
          </p:spPr>
          <p:txBody>
            <a:bodyPr/>
            <a:lstStyle/>
            <a:p>
              <a:endParaRPr lang="en-GB"/>
            </a:p>
          </p:txBody>
        </p:sp>
        <p:sp>
          <p:nvSpPr>
            <p:cNvPr id="2112" name="Freeform 70"/>
            <p:cNvSpPr>
              <a:spLocks/>
            </p:cNvSpPr>
            <p:nvPr/>
          </p:nvSpPr>
          <p:spPr bwMode="auto">
            <a:xfrm>
              <a:off x="4459" y="1968"/>
              <a:ext cx="156" cy="128"/>
            </a:xfrm>
            <a:custGeom>
              <a:avLst/>
              <a:gdLst>
                <a:gd name="T0" fmla="*/ 1 w 265"/>
                <a:gd name="T1" fmla="*/ 47 h 135"/>
                <a:gd name="T2" fmla="*/ 1 w 265"/>
                <a:gd name="T3" fmla="*/ 14 h 135"/>
                <a:gd name="T4" fmla="*/ 1 w 265"/>
                <a:gd name="T5" fmla="*/ 14 h 135"/>
                <a:gd name="T6" fmla="*/ 0 w 265"/>
                <a:gd name="T7" fmla="*/ 9 h 135"/>
                <a:gd name="T8" fmla="*/ 1 w 265"/>
                <a:gd name="T9" fmla="*/ 0 h 135"/>
                <a:gd name="T10" fmla="*/ 1 w 265"/>
                <a:gd name="T11" fmla="*/ 0 h 135"/>
                <a:gd name="T12" fmla="*/ 1 w 265"/>
                <a:gd name="T13" fmla="*/ 0 h 135"/>
                <a:gd name="T14" fmla="*/ 1 w 265"/>
                <a:gd name="T15" fmla="*/ 0 h 135"/>
                <a:gd name="T16" fmla="*/ 1 w 265"/>
                <a:gd name="T17" fmla="*/ 0 h 135"/>
                <a:gd name="T18" fmla="*/ 1 w 265"/>
                <a:gd name="T19" fmla="*/ 0 h 135"/>
                <a:gd name="T20" fmla="*/ 1 w 265"/>
                <a:gd name="T21" fmla="*/ 34 h 135"/>
                <a:gd name="T22" fmla="*/ 1 w 265"/>
                <a:gd name="T23" fmla="*/ 34 h 135"/>
                <a:gd name="T24" fmla="*/ 1 w 265"/>
                <a:gd name="T25" fmla="*/ 43 h 135"/>
                <a:gd name="T26" fmla="*/ 1 w 265"/>
                <a:gd name="T27" fmla="*/ 47 h 135"/>
                <a:gd name="T28" fmla="*/ 1 w 265"/>
                <a:gd name="T29" fmla="*/ 47 h 135"/>
                <a:gd name="T30" fmla="*/ 1 w 265"/>
                <a:gd name="T31" fmla="*/ 47 h 135"/>
                <a:gd name="T32" fmla="*/ 1 w 265"/>
                <a:gd name="T33" fmla="*/ 52 h 135"/>
                <a:gd name="T34" fmla="*/ 1 w 265"/>
                <a:gd name="T35" fmla="*/ 52 h 135"/>
                <a:gd name="T36" fmla="*/ 1 w 265"/>
                <a:gd name="T37" fmla="*/ 52 h 135"/>
                <a:gd name="T38" fmla="*/ 1 w 265"/>
                <a:gd name="T39" fmla="*/ 47 h 135"/>
                <a:gd name="T40" fmla="*/ 1 w 265"/>
                <a:gd name="T41" fmla="*/ 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5"/>
                <a:gd name="T64" fmla="*/ 0 h 135"/>
                <a:gd name="T65" fmla="*/ 265 w 265"/>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5" h="135">
                  <a:moveTo>
                    <a:pt x="204" y="123"/>
                  </a:moveTo>
                  <a:lnTo>
                    <a:pt x="20" y="37"/>
                  </a:lnTo>
                  <a:lnTo>
                    <a:pt x="0" y="24"/>
                  </a:lnTo>
                  <a:lnTo>
                    <a:pt x="20" y="0"/>
                  </a:lnTo>
                  <a:lnTo>
                    <a:pt x="41" y="0"/>
                  </a:lnTo>
                  <a:lnTo>
                    <a:pt x="81" y="0"/>
                  </a:lnTo>
                  <a:lnTo>
                    <a:pt x="244" y="86"/>
                  </a:lnTo>
                  <a:lnTo>
                    <a:pt x="265" y="111"/>
                  </a:lnTo>
                  <a:lnTo>
                    <a:pt x="244" y="123"/>
                  </a:lnTo>
                  <a:lnTo>
                    <a:pt x="224" y="135"/>
                  </a:lnTo>
                  <a:lnTo>
                    <a:pt x="204" y="123"/>
                  </a:lnTo>
                  <a:close/>
                </a:path>
              </a:pathLst>
            </a:custGeom>
            <a:solidFill>
              <a:srgbClr val="CB5E28"/>
            </a:solidFill>
            <a:ln w="9525">
              <a:noFill/>
              <a:round/>
              <a:headEnd/>
              <a:tailEnd/>
            </a:ln>
          </p:spPr>
          <p:txBody>
            <a:bodyPr/>
            <a:lstStyle/>
            <a:p>
              <a:endParaRPr lang="en-GB"/>
            </a:p>
          </p:txBody>
        </p:sp>
        <p:sp>
          <p:nvSpPr>
            <p:cNvPr id="2113" name="Freeform 71"/>
            <p:cNvSpPr>
              <a:spLocks/>
            </p:cNvSpPr>
            <p:nvPr/>
          </p:nvSpPr>
          <p:spPr bwMode="auto">
            <a:xfrm>
              <a:off x="4591" y="1862"/>
              <a:ext cx="119" cy="164"/>
            </a:xfrm>
            <a:custGeom>
              <a:avLst/>
              <a:gdLst>
                <a:gd name="T0" fmla="*/ 1 w 204"/>
                <a:gd name="T1" fmla="*/ 69 h 172"/>
                <a:gd name="T2" fmla="*/ 1 w 204"/>
                <a:gd name="T3" fmla="*/ 16 h 172"/>
                <a:gd name="T4" fmla="*/ 1 w 204"/>
                <a:gd name="T5" fmla="*/ 16 h 172"/>
                <a:gd name="T6" fmla="*/ 0 w 204"/>
                <a:gd name="T7" fmla="*/ 10 h 172"/>
                <a:gd name="T8" fmla="*/ 1 w 204"/>
                <a:gd name="T9" fmla="*/ 10 h 172"/>
                <a:gd name="T10" fmla="*/ 1 w 204"/>
                <a:gd name="T11" fmla="*/ 10 h 172"/>
                <a:gd name="T12" fmla="*/ 1 w 204"/>
                <a:gd name="T13" fmla="*/ 10 h 172"/>
                <a:gd name="T14" fmla="*/ 1 w 204"/>
                <a:gd name="T15" fmla="*/ 0 h 172"/>
                <a:gd name="T16" fmla="*/ 1 w 204"/>
                <a:gd name="T17" fmla="*/ 10 h 172"/>
                <a:gd name="T18" fmla="*/ 1 w 204"/>
                <a:gd name="T19" fmla="*/ 10 h 172"/>
                <a:gd name="T20" fmla="*/ 1 w 204"/>
                <a:gd name="T21" fmla="*/ 57 h 172"/>
                <a:gd name="T22" fmla="*/ 1 w 204"/>
                <a:gd name="T23" fmla="*/ 57 h 172"/>
                <a:gd name="T24" fmla="*/ 1 w 204"/>
                <a:gd name="T25" fmla="*/ 63 h 172"/>
                <a:gd name="T26" fmla="*/ 1 w 204"/>
                <a:gd name="T27" fmla="*/ 69 h 172"/>
                <a:gd name="T28" fmla="*/ 1 w 204"/>
                <a:gd name="T29" fmla="*/ 69 h 172"/>
                <a:gd name="T30" fmla="*/ 1 w 204"/>
                <a:gd name="T31" fmla="*/ 69 h 172"/>
                <a:gd name="T32" fmla="*/ 1 w 204"/>
                <a:gd name="T33" fmla="*/ 72 h 172"/>
                <a:gd name="T34" fmla="*/ 1 w 204"/>
                <a:gd name="T35" fmla="*/ 72 h 172"/>
                <a:gd name="T36" fmla="*/ 1 w 204"/>
                <a:gd name="T37" fmla="*/ 72 h 172"/>
                <a:gd name="T38" fmla="*/ 1 w 204"/>
                <a:gd name="T39" fmla="*/ 69 h 172"/>
                <a:gd name="T40" fmla="*/ 1 w 204"/>
                <a:gd name="T41" fmla="*/ 69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72"/>
                <a:gd name="T65" fmla="*/ 204 w 204"/>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72">
                  <a:moveTo>
                    <a:pt x="122" y="160"/>
                  </a:moveTo>
                  <a:lnTo>
                    <a:pt x="20" y="37"/>
                  </a:lnTo>
                  <a:lnTo>
                    <a:pt x="0" y="24"/>
                  </a:lnTo>
                  <a:lnTo>
                    <a:pt x="20" y="12"/>
                  </a:lnTo>
                  <a:lnTo>
                    <a:pt x="61" y="0"/>
                  </a:lnTo>
                  <a:lnTo>
                    <a:pt x="81" y="12"/>
                  </a:lnTo>
                  <a:lnTo>
                    <a:pt x="204" y="135"/>
                  </a:lnTo>
                  <a:lnTo>
                    <a:pt x="204" y="148"/>
                  </a:lnTo>
                  <a:lnTo>
                    <a:pt x="183" y="160"/>
                  </a:lnTo>
                  <a:lnTo>
                    <a:pt x="163" y="172"/>
                  </a:lnTo>
                  <a:lnTo>
                    <a:pt x="122" y="160"/>
                  </a:lnTo>
                  <a:close/>
                </a:path>
              </a:pathLst>
            </a:custGeom>
            <a:solidFill>
              <a:srgbClr val="CB5E28"/>
            </a:solidFill>
            <a:ln w="9525">
              <a:noFill/>
              <a:round/>
              <a:headEnd/>
              <a:tailEnd/>
            </a:ln>
          </p:spPr>
          <p:txBody>
            <a:bodyPr/>
            <a:lstStyle/>
            <a:p>
              <a:endParaRPr lang="en-GB"/>
            </a:p>
          </p:txBody>
        </p:sp>
        <p:sp>
          <p:nvSpPr>
            <p:cNvPr id="2114" name="Freeform 72"/>
            <p:cNvSpPr>
              <a:spLocks/>
            </p:cNvSpPr>
            <p:nvPr/>
          </p:nvSpPr>
          <p:spPr bwMode="auto">
            <a:xfrm>
              <a:off x="4996" y="1968"/>
              <a:ext cx="143" cy="128"/>
            </a:xfrm>
            <a:custGeom>
              <a:avLst/>
              <a:gdLst>
                <a:gd name="T0" fmla="*/ 1 w 245"/>
                <a:gd name="T1" fmla="*/ 47 h 135"/>
                <a:gd name="T2" fmla="*/ 1 w 245"/>
                <a:gd name="T3" fmla="*/ 47 h 135"/>
                <a:gd name="T4" fmla="*/ 0 w 245"/>
                <a:gd name="T5" fmla="*/ 43 h 135"/>
                <a:gd name="T6" fmla="*/ 1 w 245"/>
                <a:gd name="T7" fmla="*/ 34 h 135"/>
                <a:gd name="T8" fmla="*/ 1 w 245"/>
                <a:gd name="T9" fmla="*/ 34 h 135"/>
                <a:gd name="T10" fmla="*/ 1 w 245"/>
                <a:gd name="T11" fmla="*/ 0 h 135"/>
                <a:gd name="T12" fmla="*/ 1 w 245"/>
                <a:gd name="T13" fmla="*/ 0 h 135"/>
                <a:gd name="T14" fmla="*/ 1 w 245"/>
                <a:gd name="T15" fmla="*/ 0 h 135"/>
                <a:gd name="T16" fmla="*/ 1 w 245"/>
                <a:gd name="T17" fmla="*/ 0 h 135"/>
                <a:gd name="T18" fmla="*/ 1 w 245"/>
                <a:gd name="T19" fmla="*/ 0 h 135"/>
                <a:gd name="T20" fmla="*/ 1 w 245"/>
                <a:gd name="T21" fmla="*/ 0 h 135"/>
                <a:gd name="T22" fmla="*/ 1 w 245"/>
                <a:gd name="T23" fmla="*/ 9 h 135"/>
                <a:gd name="T24" fmla="*/ 1 w 245"/>
                <a:gd name="T25" fmla="*/ 14 h 135"/>
                <a:gd name="T26" fmla="*/ 1 w 245"/>
                <a:gd name="T27" fmla="*/ 14 h 135"/>
                <a:gd name="T28" fmla="*/ 1 w 245"/>
                <a:gd name="T29" fmla="*/ 47 h 135"/>
                <a:gd name="T30" fmla="*/ 1 w 245"/>
                <a:gd name="T31" fmla="*/ 47 h 135"/>
                <a:gd name="T32" fmla="*/ 1 w 245"/>
                <a:gd name="T33" fmla="*/ 52 h 135"/>
                <a:gd name="T34" fmla="*/ 1 w 245"/>
                <a:gd name="T35" fmla="*/ 52 h 135"/>
                <a:gd name="T36" fmla="*/ 1 w 245"/>
                <a:gd name="T37" fmla="*/ 52 h 135"/>
                <a:gd name="T38" fmla="*/ 1 w 245"/>
                <a:gd name="T39" fmla="*/ 47 h 135"/>
                <a:gd name="T40" fmla="*/ 1 w 245"/>
                <a:gd name="T41" fmla="*/ 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5"/>
                <a:gd name="T64" fmla="*/ 0 h 135"/>
                <a:gd name="T65" fmla="*/ 245 w 245"/>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5" h="135">
                  <a:moveTo>
                    <a:pt x="21" y="123"/>
                  </a:moveTo>
                  <a:lnTo>
                    <a:pt x="21" y="123"/>
                  </a:lnTo>
                  <a:lnTo>
                    <a:pt x="0" y="111"/>
                  </a:lnTo>
                  <a:lnTo>
                    <a:pt x="21" y="86"/>
                  </a:lnTo>
                  <a:lnTo>
                    <a:pt x="183" y="0"/>
                  </a:lnTo>
                  <a:lnTo>
                    <a:pt x="224" y="0"/>
                  </a:lnTo>
                  <a:lnTo>
                    <a:pt x="245" y="0"/>
                  </a:lnTo>
                  <a:lnTo>
                    <a:pt x="245" y="24"/>
                  </a:lnTo>
                  <a:lnTo>
                    <a:pt x="245" y="37"/>
                  </a:lnTo>
                  <a:lnTo>
                    <a:pt x="61" y="123"/>
                  </a:lnTo>
                  <a:lnTo>
                    <a:pt x="41" y="135"/>
                  </a:lnTo>
                  <a:lnTo>
                    <a:pt x="21" y="123"/>
                  </a:lnTo>
                  <a:close/>
                </a:path>
              </a:pathLst>
            </a:custGeom>
            <a:solidFill>
              <a:srgbClr val="CB5E28"/>
            </a:solidFill>
            <a:ln w="9525">
              <a:noFill/>
              <a:round/>
              <a:headEnd/>
              <a:tailEnd/>
            </a:ln>
          </p:spPr>
          <p:txBody>
            <a:bodyPr/>
            <a:lstStyle/>
            <a:p>
              <a:endParaRPr lang="en-GB"/>
            </a:p>
          </p:txBody>
        </p:sp>
        <p:sp>
          <p:nvSpPr>
            <p:cNvPr id="2115" name="Freeform 73"/>
            <p:cNvSpPr>
              <a:spLocks/>
            </p:cNvSpPr>
            <p:nvPr/>
          </p:nvSpPr>
          <p:spPr bwMode="auto">
            <a:xfrm>
              <a:off x="4900" y="1862"/>
              <a:ext cx="120" cy="164"/>
            </a:xfrm>
            <a:custGeom>
              <a:avLst/>
              <a:gdLst>
                <a:gd name="T0" fmla="*/ 1 w 204"/>
                <a:gd name="T1" fmla="*/ 69 h 172"/>
                <a:gd name="T2" fmla="*/ 1 w 204"/>
                <a:gd name="T3" fmla="*/ 69 h 172"/>
                <a:gd name="T4" fmla="*/ 0 w 204"/>
                <a:gd name="T5" fmla="*/ 63 h 172"/>
                <a:gd name="T6" fmla="*/ 0 w 204"/>
                <a:gd name="T7" fmla="*/ 57 h 172"/>
                <a:gd name="T8" fmla="*/ 0 w 204"/>
                <a:gd name="T9" fmla="*/ 57 h 172"/>
                <a:gd name="T10" fmla="*/ 1 w 204"/>
                <a:gd name="T11" fmla="*/ 10 h 172"/>
                <a:gd name="T12" fmla="*/ 1 w 204"/>
                <a:gd name="T13" fmla="*/ 10 h 172"/>
                <a:gd name="T14" fmla="*/ 1 w 204"/>
                <a:gd name="T15" fmla="*/ 0 h 172"/>
                <a:gd name="T16" fmla="*/ 1 w 204"/>
                <a:gd name="T17" fmla="*/ 10 h 172"/>
                <a:gd name="T18" fmla="*/ 1 w 204"/>
                <a:gd name="T19" fmla="*/ 10 h 172"/>
                <a:gd name="T20" fmla="*/ 1 w 204"/>
                <a:gd name="T21" fmla="*/ 10 h 172"/>
                <a:gd name="T22" fmla="*/ 1 w 204"/>
                <a:gd name="T23" fmla="*/ 10 h 172"/>
                <a:gd name="T24" fmla="*/ 1 w 204"/>
                <a:gd name="T25" fmla="*/ 16 h 172"/>
                <a:gd name="T26" fmla="*/ 1 w 204"/>
                <a:gd name="T27" fmla="*/ 16 h 172"/>
                <a:gd name="T28" fmla="*/ 1 w 204"/>
                <a:gd name="T29" fmla="*/ 69 h 172"/>
                <a:gd name="T30" fmla="*/ 1 w 204"/>
                <a:gd name="T31" fmla="*/ 69 h 172"/>
                <a:gd name="T32" fmla="*/ 1 w 204"/>
                <a:gd name="T33" fmla="*/ 72 h 172"/>
                <a:gd name="T34" fmla="*/ 1 w 204"/>
                <a:gd name="T35" fmla="*/ 72 h 172"/>
                <a:gd name="T36" fmla="*/ 1 w 204"/>
                <a:gd name="T37" fmla="*/ 72 h 172"/>
                <a:gd name="T38" fmla="*/ 1 w 204"/>
                <a:gd name="T39" fmla="*/ 69 h 172"/>
                <a:gd name="T40" fmla="*/ 1 w 204"/>
                <a:gd name="T41" fmla="*/ 69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72"/>
                <a:gd name="T65" fmla="*/ 204 w 204"/>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72">
                  <a:moveTo>
                    <a:pt x="21" y="160"/>
                  </a:moveTo>
                  <a:lnTo>
                    <a:pt x="21" y="160"/>
                  </a:lnTo>
                  <a:lnTo>
                    <a:pt x="0" y="148"/>
                  </a:lnTo>
                  <a:lnTo>
                    <a:pt x="0" y="135"/>
                  </a:lnTo>
                  <a:lnTo>
                    <a:pt x="122" y="12"/>
                  </a:lnTo>
                  <a:lnTo>
                    <a:pt x="143" y="0"/>
                  </a:lnTo>
                  <a:lnTo>
                    <a:pt x="184" y="12"/>
                  </a:lnTo>
                  <a:lnTo>
                    <a:pt x="204" y="24"/>
                  </a:lnTo>
                  <a:lnTo>
                    <a:pt x="184" y="37"/>
                  </a:lnTo>
                  <a:lnTo>
                    <a:pt x="82" y="160"/>
                  </a:lnTo>
                  <a:lnTo>
                    <a:pt x="41" y="172"/>
                  </a:lnTo>
                  <a:lnTo>
                    <a:pt x="21" y="160"/>
                  </a:lnTo>
                  <a:close/>
                </a:path>
              </a:pathLst>
            </a:custGeom>
            <a:solidFill>
              <a:srgbClr val="CB5E28"/>
            </a:solidFill>
            <a:ln w="9525">
              <a:noFill/>
              <a:round/>
              <a:headEnd/>
              <a:tailEnd/>
            </a:ln>
          </p:spPr>
          <p:txBody>
            <a:bodyPr/>
            <a:lstStyle/>
            <a:p>
              <a:endParaRPr lang="en-GB"/>
            </a:p>
          </p:txBody>
        </p:sp>
        <p:sp>
          <p:nvSpPr>
            <p:cNvPr id="2116" name="Freeform 74"/>
            <p:cNvSpPr>
              <a:spLocks/>
            </p:cNvSpPr>
            <p:nvPr/>
          </p:nvSpPr>
          <p:spPr bwMode="auto">
            <a:xfrm>
              <a:off x="4782" y="1827"/>
              <a:ext cx="47" cy="176"/>
            </a:xfrm>
            <a:custGeom>
              <a:avLst/>
              <a:gdLst>
                <a:gd name="T0" fmla="*/ 0 w 81"/>
                <a:gd name="T1" fmla="*/ 65 h 185"/>
                <a:gd name="T2" fmla="*/ 0 w 81"/>
                <a:gd name="T3" fmla="*/ 10 h 185"/>
                <a:gd name="T4" fmla="*/ 0 w 81"/>
                <a:gd name="T5" fmla="*/ 10 h 185"/>
                <a:gd name="T6" fmla="*/ 0 w 81"/>
                <a:gd name="T7" fmla="*/ 0 h 185"/>
                <a:gd name="T8" fmla="*/ 1 w 81"/>
                <a:gd name="T9" fmla="*/ 0 h 185"/>
                <a:gd name="T10" fmla="*/ 1 w 81"/>
                <a:gd name="T11" fmla="*/ 0 h 185"/>
                <a:gd name="T12" fmla="*/ 1 w 81"/>
                <a:gd name="T13" fmla="*/ 0 h 185"/>
                <a:gd name="T14" fmla="*/ 1 w 81"/>
                <a:gd name="T15" fmla="*/ 0 h 185"/>
                <a:gd name="T16" fmla="*/ 1 w 81"/>
                <a:gd name="T17" fmla="*/ 10 h 185"/>
                <a:gd name="T18" fmla="*/ 1 w 81"/>
                <a:gd name="T19" fmla="*/ 10 h 185"/>
                <a:gd name="T20" fmla="*/ 1 w 81"/>
                <a:gd name="T21" fmla="*/ 65 h 185"/>
                <a:gd name="T22" fmla="*/ 1 w 81"/>
                <a:gd name="T23" fmla="*/ 65 h 185"/>
                <a:gd name="T24" fmla="*/ 1 w 81"/>
                <a:gd name="T25" fmla="*/ 69 h 185"/>
                <a:gd name="T26" fmla="*/ 1 w 81"/>
                <a:gd name="T27" fmla="*/ 76 h 185"/>
                <a:gd name="T28" fmla="*/ 1 w 81"/>
                <a:gd name="T29" fmla="*/ 76 h 185"/>
                <a:gd name="T30" fmla="*/ 1 w 81"/>
                <a:gd name="T31" fmla="*/ 76 h 185"/>
                <a:gd name="T32" fmla="*/ 0 w 81"/>
                <a:gd name="T33" fmla="*/ 69 h 185"/>
                <a:gd name="T34" fmla="*/ 0 w 81"/>
                <a:gd name="T35" fmla="*/ 65 h 185"/>
                <a:gd name="T36" fmla="*/ 0 w 81"/>
                <a:gd name="T37" fmla="*/ 65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185"/>
                <a:gd name="T59" fmla="*/ 81 w 81"/>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185">
                  <a:moveTo>
                    <a:pt x="0" y="160"/>
                  </a:moveTo>
                  <a:lnTo>
                    <a:pt x="0" y="25"/>
                  </a:lnTo>
                  <a:lnTo>
                    <a:pt x="0" y="0"/>
                  </a:lnTo>
                  <a:lnTo>
                    <a:pt x="40" y="0"/>
                  </a:lnTo>
                  <a:lnTo>
                    <a:pt x="61" y="0"/>
                  </a:lnTo>
                  <a:lnTo>
                    <a:pt x="81" y="25"/>
                  </a:lnTo>
                  <a:lnTo>
                    <a:pt x="81" y="160"/>
                  </a:lnTo>
                  <a:lnTo>
                    <a:pt x="61" y="172"/>
                  </a:lnTo>
                  <a:lnTo>
                    <a:pt x="40" y="185"/>
                  </a:lnTo>
                  <a:lnTo>
                    <a:pt x="0" y="172"/>
                  </a:lnTo>
                  <a:lnTo>
                    <a:pt x="0" y="160"/>
                  </a:lnTo>
                  <a:close/>
                </a:path>
              </a:pathLst>
            </a:custGeom>
            <a:solidFill>
              <a:srgbClr val="CB5E28"/>
            </a:solidFill>
            <a:ln w="9525">
              <a:noFill/>
              <a:round/>
              <a:headEnd/>
              <a:tailEnd/>
            </a:ln>
          </p:spPr>
          <p:txBody>
            <a:bodyPr/>
            <a:lstStyle/>
            <a:p>
              <a:endParaRPr lang="en-GB"/>
            </a:p>
          </p:txBody>
        </p:sp>
        <p:sp>
          <p:nvSpPr>
            <p:cNvPr id="2117" name="Freeform 75"/>
            <p:cNvSpPr>
              <a:spLocks/>
            </p:cNvSpPr>
            <p:nvPr/>
          </p:nvSpPr>
          <p:spPr bwMode="auto">
            <a:xfrm>
              <a:off x="4412" y="1979"/>
              <a:ext cx="822" cy="702"/>
            </a:xfrm>
            <a:custGeom>
              <a:avLst/>
              <a:gdLst>
                <a:gd name="T0" fmla="*/ 1 w 1404"/>
                <a:gd name="T1" fmla="*/ 146 h 739"/>
                <a:gd name="T2" fmla="*/ 1 w 1404"/>
                <a:gd name="T3" fmla="*/ 146 h 739"/>
                <a:gd name="T4" fmla="*/ 1 w 1404"/>
                <a:gd name="T5" fmla="*/ 176 h 739"/>
                <a:gd name="T6" fmla="*/ 1 w 1404"/>
                <a:gd name="T7" fmla="*/ 199 h 739"/>
                <a:gd name="T8" fmla="*/ 1 w 1404"/>
                <a:gd name="T9" fmla="*/ 225 h 739"/>
                <a:gd name="T10" fmla="*/ 1 w 1404"/>
                <a:gd name="T11" fmla="*/ 249 h 739"/>
                <a:gd name="T12" fmla="*/ 1 w 1404"/>
                <a:gd name="T13" fmla="*/ 269 h 739"/>
                <a:gd name="T14" fmla="*/ 1 w 1404"/>
                <a:gd name="T15" fmla="*/ 279 h 739"/>
                <a:gd name="T16" fmla="*/ 1 w 1404"/>
                <a:gd name="T17" fmla="*/ 287 h 739"/>
                <a:gd name="T18" fmla="*/ 1 w 1404"/>
                <a:gd name="T19" fmla="*/ 294 h 739"/>
                <a:gd name="T20" fmla="*/ 1 w 1404"/>
                <a:gd name="T21" fmla="*/ 294 h 739"/>
                <a:gd name="T22" fmla="*/ 1 w 1404"/>
                <a:gd name="T23" fmla="*/ 287 h 739"/>
                <a:gd name="T24" fmla="*/ 1 w 1404"/>
                <a:gd name="T25" fmla="*/ 279 h 739"/>
                <a:gd name="T26" fmla="*/ 1 w 1404"/>
                <a:gd name="T27" fmla="*/ 269 h 739"/>
                <a:gd name="T28" fmla="*/ 1 w 1404"/>
                <a:gd name="T29" fmla="*/ 249 h 739"/>
                <a:gd name="T30" fmla="*/ 1 w 1404"/>
                <a:gd name="T31" fmla="*/ 225 h 739"/>
                <a:gd name="T32" fmla="*/ 1 w 1404"/>
                <a:gd name="T33" fmla="*/ 199 h 739"/>
                <a:gd name="T34" fmla="*/ 1 w 1404"/>
                <a:gd name="T35" fmla="*/ 176 h 739"/>
                <a:gd name="T36" fmla="*/ 0 w 1404"/>
                <a:gd name="T37" fmla="*/ 146 h 739"/>
                <a:gd name="T38" fmla="*/ 0 w 1404"/>
                <a:gd name="T39" fmla="*/ 146 h 739"/>
                <a:gd name="T40" fmla="*/ 1 w 1404"/>
                <a:gd name="T41" fmla="*/ 118 h 739"/>
                <a:gd name="T42" fmla="*/ 1 w 1404"/>
                <a:gd name="T43" fmla="*/ 87 h 739"/>
                <a:gd name="T44" fmla="*/ 1 w 1404"/>
                <a:gd name="T45" fmla="*/ 63 h 739"/>
                <a:gd name="T46" fmla="*/ 1 w 1404"/>
                <a:gd name="T47" fmla="*/ 44 h 739"/>
                <a:gd name="T48" fmla="*/ 1 w 1404"/>
                <a:gd name="T49" fmla="*/ 25 h 739"/>
                <a:gd name="T50" fmla="*/ 1 w 1404"/>
                <a:gd name="T51" fmla="*/ 9 h 739"/>
                <a:gd name="T52" fmla="*/ 1 w 1404"/>
                <a:gd name="T53" fmla="*/ 9 h 739"/>
                <a:gd name="T54" fmla="*/ 1 w 1404"/>
                <a:gd name="T55" fmla="*/ 0 h 739"/>
                <a:gd name="T56" fmla="*/ 1 w 1404"/>
                <a:gd name="T57" fmla="*/ 0 h 739"/>
                <a:gd name="T58" fmla="*/ 1 w 1404"/>
                <a:gd name="T59" fmla="*/ 9 h 739"/>
                <a:gd name="T60" fmla="*/ 1 w 1404"/>
                <a:gd name="T61" fmla="*/ 9 h 739"/>
                <a:gd name="T62" fmla="*/ 1 w 1404"/>
                <a:gd name="T63" fmla="*/ 25 h 739"/>
                <a:gd name="T64" fmla="*/ 1 w 1404"/>
                <a:gd name="T65" fmla="*/ 44 h 739"/>
                <a:gd name="T66" fmla="*/ 1 w 1404"/>
                <a:gd name="T67" fmla="*/ 63 h 739"/>
                <a:gd name="T68" fmla="*/ 1 w 1404"/>
                <a:gd name="T69" fmla="*/ 87 h 739"/>
                <a:gd name="T70" fmla="*/ 1 w 1404"/>
                <a:gd name="T71" fmla="*/ 118 h 739"/>
                <a:gd name="T72" fmla="*/ 1 w 1404"/>
                <a:gd name="T73" fmla="*/ 146 h 739"/>
                <a:gd name="T74" fmla="*/ 1 w 1404"/>
                <a:gd name="T75" fmla="*/ 146 h 7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4"/>
                <a:gd name="T115" fmla="*/ 0 h 739"/>
                <a:gd name="T116" fmla="*/ 1404 w 1404"/>
                <a:gd name="T117" fmla="*/ 739 h 7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4" h="739">
                  <a:moveTo>
                    <a:pt x="1404" y="370"/>
                  </a:moveTo>
                  <a:lnTo>
                    <a:pt x="1404" y="370"/>
                  </a:lnTo>
                  <a:lnTo>
                    <a:pt x="1384" y="443"/>
                  </a:lnTo>
                  <a:lnTo>
                    <a:pt x="1343" y="505"/>
                  </a:lnTo>
                  <a:lnTo>
                    <a:pt x="1282" y="567"/>
                  </a:lnTo>
                  <a:lnTo>
                    <a:pt x="1201" y="628"/>
                  </a:lnTo>
                  <a:lnTo>
                    <a:pt x="1099" y="677"/>
                  </a:lnTo>
                  <a:lnTo>
                    <a:pt x="977" y="702"/>
                  </a:lnTo>
                  <a:lnTo>
                    <a:pt x="834" y="727"/>
                  </a:lnTo>
                  <a:lnTo>
                    <a:pt x="692" y="739"/>
                  </a:lnTo>
                  <a:lnTo>
                    <a:pt x="570" y="727"/>
                  </a:lnTo>
                  <a:lnTo>
                    <a:pt x="427" y="702"/>
                  </a:lnTo>
                  <a:lnTo>
                    <a:pt x="305" y="677"/>
                  </a:lnTo>
                  <a:lnTo>
                    <a:pt x="203" y="628"/>
                  </a:lnTo>
                  <a:lnTo>
                    <a:pt x="122" y="567"/>
                  </a:lnTo>
                  <a:lnTo>
                    <a:pt x="61" y="505"/>
                  </a:lnTo>
                  <a:lnTo>
                    <a:pt x="20" y="443"/>
                  </a:lnTo>
                  <a:lnTo>
                    <a:pt x="0" y="370"/>
                  </a:lnTo>
                  <a:lnTo>
                    <a:pt x="20" y="296"/>
                  </a:lnTo>
                  <a:lnTo>
                    <a:pt x="61" y="222"/>
                  </a:lnTo>
                  <a:lnTo>
                    <a:pt x="122" y="160"/>
                  </a:lnTo>
                  <a:lnTo>
                    <a:pt x="203" y="111"/>
                  </a:lnTo>
                  <a:lnTo>
                    <a:pt x="305" y="62"/>
                  </a:lnTo>
                  <a:lnTo>
                    <a:pt x="427" y="25"/>
                  </a:lnTo>
                  <a:lnTo>
                    <a:pt x="570" y="12"/>
                  </a:lnTo>
                  <a:lnTo>
                    <a:pt x="692" y="0"/>
                  </a:lnTo>
                  <a:lnTo>
                    <a:pt x="834" y="12"/>
                  </a:lnTo>
                  <a:lnTo>
                    <a:pt x="977" y="25"/>
                  </a:lnTo>
                  <a:lnTo>
                    <a:pt x="1099" y="62"/>
                  </a:lnTo>
                  <a:lnTo>
                    <a:pt x="1201" y="111"/>
                  </a:lnTo>
                  <a:lnTo>
                    <a:pt x="1282" y="160"/>
                  </a:lnTo>
                  <a:lnTo>
                    <a:pt x="1343" y="222"/>
                  </a:lnTo>
                  <a:lnTo>
                    <a:pt x="1384" y="296"/>
                  </a:lnTo>
                  <a:lnTo>
                    <a:pt x="1404" y="370"/>
                  </a:lnTo>
                  <a:close/>
                </a:path>
              </a:pathLst>
            </a:custGeom>
            <a:solidFill>
              <a:srgbClr val="FFFFFF"/>
            </a:solidFill>
            <a:ln w="9525">
              <a:noFill/>
              <a:round/>
              <a:headEnd/>
              <a:tailEnd/>
            </a:ln>
          </p:spPr>
          <p:txBody>
            <a:bodyPr/>
            <a:lstStyle/>
            <a:p>
              <a:endParaRPr lang="en-GB"/>
            </a:p>
          </p:txBody>
        </p:sp>
        <p:sp>
          <p:nvSpPr>
            <p:cNvPr id="2118" name="Freeform 76"/>
            <p:cNvSpPr>
              <a:spLocks/>
            </p:cNvSpPr>
            <p:nvPr/>
          </p:nvSpPr>
          <p:spPr bwMode="auto">
            <a:xfrm>
              <a:off x="4543" y="2085"/>
              <a:ext cx="560" cy="491"/>
            </a:xfrm>
            <a:custGeom>
              <a:avLst/>
              <a:gdLst>
                <a:gd name="T0" fmla="*/ 1 w 956"/>
                <a:gd name="T1" fmla="*/ 102 h 517"/>
                <a:gd name="T2" fmla="*/ 1 w 956"/>
                <a:gd name="T3" fmla="*/ 102 h 517"/>
                <a:gd name="T4" fmla="*/ 1 w 956"/>
                <a:gd name="T5" fmla="*/ 122 h 517"/>
                <a:gd name="T6" fmla="*/ 1 w 956"/>
                <a:gd name="T7" fmla="*/ 141 h 517"/>
                <a:gd name="T8" fmla="*/ 1 w 956"/>
                <a:gd name="T9" fmla="*/ 161 h 517"/>
                <a:gd name="T10" fmla="*/ 1 w 956"/>
                <a:gd name="T11" fmla="*/ 176 h 517"/>
                <a:gd name="T12" fmla="*/ 1 w 956"/>
                <a:gd name="T13" fmla="*/ 186 h 517"/>
                <a:gd name="T14" fmla="*/ 1 w 956"/>
                <a:gd name="T15" fmla="*/ 196 h 517"/>
                <a:gd name="T16" fmla="*/ 1 w 956"/>
                <a:gd name="T17" fmla="*/ 205 h 517"/>
                <a:gd name="T18" fmla="*/ 1 w 956"/>
                <a:gd name="T19" fmla="*/ 205 h 517"/>
                <a:gd name="T20" fmla="*/ 1 w 956"/>
                <a:gd name="T21" fmla="*/ 205 h 517"/>
                <a:gd name="T22" fmla="*/ 1 w 956"/>
                <a:gd name="T23" fmla="*/ 205 h 517"/>
                <a:gd name="T24" fmla="*/ 1 w 956"/>
                <a:gd name="T25" fmla="*/ 196 h 517"/>
                <a:gd name="T26" fmla="*/ 1 w 956"/>
                <a:gd name="T27" fmla="*/ 186 h 517"/>
                <a:gd name="T28" fmla="*/ 1 w 956"/>
                <a:gd name="T29" fmla="*/ 176 h 517"/>
                <a:gd name="T30" fmla="*/ 1 w 956"/>
                <a:gd name="T31" fmla="*/ 161 h 517"/>
                <a:gd name="T32" fmla="*/ 1 w 956"/>
                <a:gd name="T33" fmla="*/ 141 h 517"/>
                <a:gd name="T34" fmla="*/ 0 w 956"/>
                <a:gd name="T35" fmla="*/ 122 h 517"/>
                <a:gd name="T36" fmla="*/ 0 w 956"/>
                <a:gd name="T37" fmla="*/ 102 h 517"/>
                <a:gd name="T38" fmla="*/ 0 w 956"/>
                <a:gd name="T39" fmla="*/ 102 h 517"/>
                <a:gd name="T40" fmla="*/ 0 w 956"/>
                <a:gd name="T41" fmla="*/ 82 h 517"/>
                <a:gd name="T42" fmla="*/ 1 w 956"/>
                <a:gd name="T43" fmla="*/ 63 h 517"/>
                <a:gd name="T44" fmla="*/ 1 w 956"/>
                <a:gd name="T45" fmla="*/ 44 h 517"/>
                <a:gd name="T46" fmla="*/ 1 w 956"/>
                <a:gd name="T47" fmla="*/ 28 h 517"/>
                <a:gd name="T48" fmla="*/ 1 w 956"/>
                <a:gd name="T49" fmla="*/ 15 h 517"/>
                <a:gd name="T50" fmla="*/ 1 w 956"/>
                <a:gd name="T51" fmla="*/ 9 h 517"/>
                <a:gd name="T52" fmla="*/ 1 w 956"/>
                <a:gd name="T53" fmla="*/ 0 h 517"/>
                <a:gd name="T54" fmla="*/ 1 w 956"/>
                <a:gd name="T55" fmla="*/ 0 h 517"/>
                <a:gd name="T56" fmla="*/ 1 w 956"/>
                <a:gd name="T57" fmla="*/ 0 h 517"/>
                <a:gd name="T58" fmla="*/ 1 w 956"/>
                <a:gd name="T59" fmla="*/ 0 h 517"/>
                <a:gd name="T60" fmla="*/ 1 w 956"/>
                <a:gd name="T61" fmla="*/ 9 h 517"/>
                <a:gd name="T62" fmla="*/ 1 w 956"/>
                <a:gd name="T63" fmla="*/ 15 h 517"/>
                <a:gd name="T64" fmla="*/ 1 w 956"/>
                <a:gd name="T65" fmla="*/ 28 h 517"/>
                <a:gd name="T66" fmla="*/ 1 w 956"/>
                <a:gd name="T67" fmla="*/ 44 h 517"/>
                <a:gd name="T68" fmla="*/ 1 w 956"/>
                <a:gd name="T69" fmla="*/ 63 h 517"/>
                <a:gd name="T70" fmla="*/ 1 w 956"/>
                <a:gd name="T71" fmla="*/ 82 h 517"/>
                <a:gd name="T72" fmla="*/ 1 w 956"/>
                <a:gd name="T73" fmla="*/ 102 h 517"/>
                <a:gd name="T74" fmla="*/ 1 w 956"/>
                <a:gd name="T75" fmla="*/ 102 h 5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6"/>
                <a:gd name="T115" fmla="*/ 0 h 517"/>
                <a:gd name="T116" fmla="*/ 956 w 956"/>
                <a:gd name="T117" fmla="*/ 517 h 5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6" h="517">
                  <a:moveTo>
                    <a:pt x="956" y="259"/>
                  </a:moveTo>
                  <a:lnTo>
                    <a:pt x="956" y="259"/>
                  </a:lnTo>
                  <a:lnTo>
                    <a:pt x="956" y="308"/>
                  </a:lnTo>
                  <a:lnTo>
                    <a:pt x="916" y="357"/>
                  </a:lnTo>
                  <a:lnTo>
                    <a:pt x="875" y="406"/>
                  </a:lnTo>
                  <a:lnTo>
                    <a:pt x="814" y="443"/>
                  </a:lnTo>
                  <a:lnTo>
                    <a:pt x="753" y="468"/>
                  </a:lnTo>
                  <a:lnTo>
                    <a:pt x="671" y="493"/>
                  </a:lnTo>
                  <a:lnTo>
                    <a:pt x="570" y="517"/>
                  </a:lnTo>
                  <a:lnTo>
                    <a:pt x="468" y="517"/>
                  </a:lnTo>
                  <a:lnTo>
                    <a:pt x="386" y="517"/>
                  </a:lnTo>
                  <a:lnTo>
                    <a:pt x="285" y="493"/>
                  </a:lnTo>
                  <a:lnTo>
                    <a:pt x="203" y="468"/>
                  </a:lnTo>
                  <a:lnTo>
                    <a:pt x="142" y="443"/>
                  </a:lnTo>
                  <a:lnTo>
                    <a:pt x="81" y="406"/>
                  </a:lnTo>
                  <a:lnTo>
                    <a:pt x="40" y="357"/>
                  </a:lnTo>
                  <a:lnTo>
                    <a:pt x="0" y="308"/>
                  </a:lnTo>
                  <a:lnTo>
                    <a:pt x="0" y="259"/>
                  </a:lnTo>
                  <a:lnTo>
                    <a:pt x="0" y="209"/>
                  </a:lnTo>
                  <a:lnTo>
                    <a:pt x="40" y="160"/>
                  </a:lnTo>
                  <a:lnTo>
                    <a:pt x="81" y="111"/>
                  </a:lnTo>
                  <a:lnTo>
                    <a:pt x="142" y="74"/>
                  </a:lnTo>
                  <a:lnTo>
                    <a:pt x="203" y="37"/>
                  </a:lnTo>
                  <a:lnTo>
                    <a:pt x="285" y="12"/>
                  </a:lnTo>
                  <a:lnTo>
                    <a:pt x="386" y="0"/>
                  </a:lnTo>
                  <a:lnTo>
                    <a:pt x="468" y="0"/>
                  </a:lnTo>
                  <a:lnTo>
                    <a:pt x="570" y="0"/>
                  </a:lnTo>
                  <a:lnTo>
                    <a:pt x="671" y="12"/>
                  </a:lnTo>
                  <a:lnTo>
                    <a:pt x="753" y="37"/>
                  </a:lnTo>
                  <a:lnTo>
                    <a:pt x="814" y="74"/>
                  </a:lnTo>
                  <a:lnTo>
                    <a:pt x="875" y="111"/>
                  </a:lnTo>
                  <a:lnTo>
                    <a:pt x="916" y="160"/>
                  </a:lnTo>
                  <a:lnTo>
                    <a:pt x="956" y="209"/>
                  </a:lnTo>
                  <a:lnTo>
                    <a:pt x="956" y="259"/>
                  </a:lnTo>
                  <a:close/>
                </a:path>
              </a:pathLst>
            </a:custGeom>
            <a:solidFill>
              <a:srgbClr val="3BC6F4"/>
            </a:solidFill>
            <a:ln w="9525">
              <a:noFill/>
              <a:round/>
              <a:headEnd/>
              <a:tailEnd/>
            </a:ln>
          </p:spPr>
          <p:txBody>
            <a:bodyPr/>
            <a:lstStyle/>
            <a:p>
              <a:endParaRPr lang="en-GB"/>
            </a:p>
          </p:txBody>
        </p:sp>
        <p:sp>
          <p:nvSpPr>
            <p:cNvPr id="2119" name="Freeform 77"/>
            <p:cNvSpPr>
              <a:spLocks/>
            </p:cNvSpPr>
            <p:nvPr/>
          </p:nvSpPr>
          <p:spPr bwMode="auto">
            <a:xfrm>
              <a:off x="4674" y="2178"/>
              <a:ext cx="298" cy="292"/>
            </a:xfrm>
            <a:custGeom>
              <a:avLst/>
              <a:gdLst>
                <a:gd name="T0" fmla="*/ 1 w 508"/>
                <a:gd name="T1" fmla="*/ 62 h 308"/>
                <a:gd name="T2" fmla="*/ 1 w 508"/>
                <a:gd name="T3" fmla="*/ 62 h 308"/>
                <a:gd name="T4" fmla="*/ 1 w 508"/>
                <a:gd name="T5" fmla="*/ 85 h 308"/>
                <a:gd name="T6" fmla="*/ 1 w 508"/>
                <a:gd name="T7" fmla="*/ 104 h 308"/>
                <a:gd name="T8" fmla="*/ 1 w 508"/>
                <a:gd name="T9" fmla="*/ 113 h 308"/>
                <a:gd name="T10" fmla="*/ 1 w 508"/>
                <a:gd name="T11" fmla="*/ 119 h 308"/>
                <a:gd name="T12" fmla="*/ 1 w 508"/>
                <a:gd name="T13" fmla="*/ 119 h 308"/>
                <a:gd name="T14" fmla="*/ 1 w 508"/>
                <a:gd name="T15" fmla="*/ 113 h 308"/>
                <a:gd name="T16" fmla="*/ 1 w 508"/>
                <a:gd name="T17" fmla="*/ 104 h 308"/>
                <a:gd name="T18" fmla="*/ 1 w 508"/>
                <a:gd name="T19" fmla="*/ 85 h 308"/>
                <a:gd name="T20" fmla="*/ 0 w 508"/>
                <a:gd name="T21" fmla="*/ 62 h 308"/>
                <a:gd name="T22" fmla="*/ 0 w 508"/>
                <a:gd name="T23" fmla="*/ 62 h 308"/>
                <a:gd name="T24" fmla="*/ 1 w 508"/>
                <a:gd name="T25" fmla="*/ 38 h 308"/>
                <a:gd name="T26" fmla="*/ 1 w 508"/>
                <a:gd name="T27" fmla="*/ 20 h 308"/>
                <a:gd name="T28" fmla="*/ 1 w 508"/>
                <a:gd name="T29" fmla="*/ 9 h 308"/>
                <a:gd name="T30" fmla="*/ 1 w 508"/>
                <a:gd name="T31" fmla="*/ 0 h 308"/>
                <a:gd name="T32" fmla="*/ 1 w 508"/>
                <a:gd name="T33" fmla="*/ 0 h 308"/>
                <a:gd name="T34" fmla="*/ 1 w 508"/>
                <a:gd name="T35" fmla="*/ 9 h 308"/>
                <a:gd name="T36" fmla="*/ 1 w 508"/>
                <a:gd name="T37" fmla="*/ 20 h 308"/>
                <a:gd name="T38" fmla="*/ 1 w 508"/>
                <a:gd name="T39" fmla="*/ 38 h 308"/>
                <a:gd name="T40" fmla="*/ 1 w 508"/>
                <a:gd name="T41" fmla="*/ 62 h 308"/>
                <a:gd name="T42" fmla="*/ 1 w 508"/>
                <a:gd name="T43" fmla="*/ 62 h 3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8"/>
                <a:gd name="T67" fmla="*/ 0 h 308"/>
                <a:gd name="T68" fmla="*/ 508 w 508"/>
                <a:gd name="T69" fmla="*/ 308 h 3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8" h="308">
                  <a:moveTo>
                    <a:pt x="508" y="161"/>
                  </a:moveTo>
                  <a:lnTo>
                    <a:pt x="508" y="161"/>
                  </a:lnTo>
                  <a:lnTo>
                    <a:pt x="488" y="222"/>
                  </a:lnTo>
                  <a:lnTo>
                    <a:pt x="447" y="271"/>
                  </a:lnTo>
                  <a:lnTo>
                    <a:pt x="346" y="296"/>
                  </a:lnTo>
                  <a:lnTo>
                    <a:pt x="244" y="308"/>
                  </a:lnTo>
                  <a:lnTo>
                    <a:pt x="142" y="296"/>
                  </a:lnTo>
                  <a:lnTo>
                    <a:pt x="61" y="271"/>
                  </a:lnTo>
                  <a:lnTo>
                    <a:pt x="20" y="222"/>
                  </a:lnTo>
                  <a:lnTo>
                    <a:pt x="0" y="161"/>
                  </a:lnTo>
                  <a:lnTo>
                    <a:pt x="20" y="99"/>
                  </a:lnTo>
                  <a:lnTo>
                    <a:pt x="61" y="50"/>
                  </a:lnTo>
                  <a:lnTo>
                    <a:pt x="142" y="13"/>
                  </a:lnTo>
                  <a:lnTo>
                    <a:pt x="244" y="0"/>
                  </a:lnTo>
                  <a:lnTo>
                    <a:pt x="346" y="13"/>
                  </a:lnTo>
                  <a:lnTo>
                    <a:pt x="447" y="50"/>
                  </a:lnTo>
                  <a:lnTo>
                    <a:pt x="488" y="99"/>
                  </a:lnTo>
                  <a:lnTo>
                    <a:pt x="508" y="161"/>
                  </a:lnTo>
                  <a:close/>
                </a:path>
              </a:pathLst>
            </a:custGeom>
            <a:solidFill>
              <a:srgbClr val="010101"/>
            </a:solidFill>
            <a:ln w="9525">
              <a:noFill/>
              <a:round/>
              <a:headEnd/>
              <a:tailEnd/>
            </a:ln>
          </p:spPr>
          <p:txBody>
            <a:bodyPr/>
            <a:lstStyle/>
            <a:p>
              <a:endParaRPr lang="en-GB"/>
            </a:p>
          </p:txBody>
        </p:sp>
        <p:sp>
          <p:nvSpPr>
            <p:cNvPr id="2120" name="Freeform 78"/>
            <p:cNvSpPr>
              <a:spLocks/>
            </p:cNvSpPr>
            <p:nvPr/>
          </p:nvSpPr>
          <p:spPr bwMode="auto">
            <a:xfrm>
              <a:off x="4626" y="2166"/>
              <a:ext cx="132" cy="130"/>
            </a:xfrm>
            <a:custGeom>
              <a:avLst/>
              <a:gdLst>
                <a:gd name="T0" fmla="*/ 1 w 224"/>
                <a:gd name="T1" fmla="*/ 29 h 136"/>
                <a:gd name="T2" fmla="*/ 1 w 224"/>
                <a:gd name="T3" fmla="*/ 29 h 136"/>
                <a:gd name="T4" fmla="*/ 1 w 224"/>
                <a:gd name="T5" fmla="*/ 45 h 136"/>
                <a:gd name="T6" fmla="*/ 1 w 224"/>
                <a:gd name="T7" fmla="*/ 50 h 136"/>
                <a:gd name="T8" fmla="*/ 1 w 224"/>
                <a:gd name="T9" fmla="*/ 54 h 136"/>
                <a:gd name="T10" fmla="*/ 1 w 224"/>
                <a:gd name="T11" fmla="*/ 61 h 136"/>
                <a:gd name="T12" fmla="*/ 1 w 224"/>
                <a:gd name="T13" fmla="*/ 61 h 136"/>
                <a:gd name="T14" fmla="*/ 1 w 224"/>
                <a:gd name="T15" fmla="*/ 54 h 136"/>
                <a:gd name="T16" fmla="*/ 1 w 224"/>
                <a:gd name="T17" fmla="*/ 50 h 136"/>
                <a:gd name="T18" fmla="*/ 1 w 224"/>
                <a:gd name="T19" fmla="*/ 45 h 136"/>
                <a:gd name="T20" fmla="*/ 0 w 224"/>
                <a:gd name="T21" fmla="*/ 29 h 136"/>
                <a:gd name="T22" fmla="*/ 0 w 224"/>
                <a:gd name="T23" fmla="*/ 29 h 136"/>
                <a:gd name="T24" fmla="*/ 1 w 224"/>
                <a:gd name="T25" fmla="*/ 17 h 136"/>
                <a:gd name="T26" fmla="*/ 1 w 224"/>
                <a:gd name="T27" fmla="*/ 11 h 136"/>
                <a:gd name="T28" fmla="*/ 1 w 224"/>
                <a:gd name="T29" fmla="*/ 11 h 136"/>
                <a:gd name="T30" fmla="*/ 1 w 224"/>
                <a:gd name="T31" fmla="*/ 0 h 136"/>
                <a:gd name="T32" fmla="*/ 1 w 224"/>
                <a:gd name="T33" fmla="*/ 0 h 136"/>
                <a:gd name="T34" fmla="*/ 1 w 224"/>
                <a:gd name="T35" fmla="*/ 11 h 136"/>
                <a:gd name="T36" fmla="*/ 1 w 224"/>
                <a:gd name="T37" fmla="*/ 11 h 136"/>
                <a:gd name="T38" fmla="*/ 1 w 224"/>
                <a:gd name="T39" fmla="*/ 17 h 136"/>
                <a:gd name="T40" fmla="*/ 1 w 224"/>
                <a:gd name="T41" fmla="*/ 29 h 136"/>
                <a:gd name="T42" fmla="*/ 1 w 224"/>
                <a:gd name="T43" fmla="*/ 29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4"/>
                <a:gd name="T67" fmla="*/ 0 h 136"/>
                <a:gd name="T68" fmla="*/ 224 w 22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4" h="136">
                  <a:moveTo>
                    <a:pt x="224" y="62"/>
                  </a:moveTo>
                  <a:lnTo>
                    <a:pt x="224" y="62"/>
                  </a:lnTo>
                  <a:lnTo>
                    <a:pt x="204" y="99"/>
                  </a:lnTo>
                  <a:lnTo>
                    <a:pt x="183" y="111"/>
                  </a:lnTo>
                  <a:lnTo>
                    <a:pt x="163" y="123"/>
                  </a:lnTo>
                  <a:lnTo>
                    <a:pt x="122" y="136"/>
                  </a:lnTo>
                  <a:lnTo>
                    <a:pt x="61" y="123"/>
                  </a:lnTo>
                  <a:lnTo>
                    <a:pt x="41" y="111"/>
                  </a:lnTo>
                  <a:lnTo>
                    <a:pt x="20" y="99"/>
                  </a:lnTo>
                  <a:lnTo>
                    <a:pt x="0" y="62"/>
                  </a:lnTo>
                  <a:lnTo>
                    <a:pt x="20" y="37"/>
                  </a:lnTo>
                  <a:lnTo>
                    <a:pt x="41" y="25"/>
                  </a:lnTo>
                  <a:lnTo>
                    <a:pt x="61" y="12"/>
                  </a:lnTo>
                  <a:lnTo>
                    <a:pt x="122" y="0"/>
                  </a:lnTo>
                  <a:lnTo>
                    <a:pt x="163" y="12"/>
                  </a:lnTo>
                  <a:lnTo>
                    <a:pt x="183" y="25"/>
                  </a:lnTo>
                  <a:lnTo>
                    <a:pt x="204" y="37"/>
                  </a:lnTo>
                  <a:lnTo>
                    <a:pt x="224" y="62"/>
                  </a:lnTo>
                  <a:close/>
                </a:path>
              </a:pathLst>
            </a:custGeom>
            <a:solidFill>
              <a:srgbClr val="FFFFFF"/>
            </a:solidFill>
            <a:ln w="9525">
              <a:noFill/>
              <a:round/>
              <a:headEnd/>
              <a:tailEnd/>
            </a:ln>
          </p:spPr>
          <p:txBody>
            <a:bodyPr/>
            <a:lstStyle/>
            <a:p>
              <a:endParaRPr lang="en-GB"/>
            </a:p>
          </p:txBody>
        </p:sp>
        <p:sp>
          <p:nvSpPr>
            <p:cNvPr id="2121" name="Freeform 79"/>
            <p:cNvSpPr>
              <a:spLocks/>
            </p:cNvSpPr>
            <p:nvPr/>
          </p:nvSpPr>
          <p:spPr bwMode="auto">
            <a:xfrm>
              <a:off x="2266" y="1675"/>
              <a:ext cx="536" cy="515"/>
            </a:xfrm>
            <a:custGeom>
              <a:avLst/>
              <a:gdLst>
                <a:gd name="T0" fmla="*/ 1 w 916"/>
                <a:gd name="T1" fmla="*/ 40 h 542"/>
                <a:gd name="T2" fmla="*/ 1 w 916"/>
                <a:gd name="T3" fmla="*/ 0 h 542"/>
                <a:gd name="T4" fmla="*/ 1 w 916"/>
                <a:gd name="T5" fmla="*/ 0 h 542"/>
                <a:gd name="T6" fmla="*/ 1 w 916"/>
                <a:gd name="T7" fmla="*/ 49 h 542"/>
                <a:gd name="T8" fmla="*/ 1 w 916"/>
                <a:gd name="T9" fmla="*/ 103 h 542"/>
                <a:gd name="T10" fmla="*/ 1 w 916"/>
                <a:gd name="T11" fmla="*/ 156 h 542"/>
                <a:gd name="T12" fmla="*/ 0 w 916"/>
                <a:gd name="T13" fmla="*/ 211 h 542"/>
                <a:gd name="T14" fmla="*/ 1 w 916"/>
                <a:gd name="T15" fmla="*/ 216 h 542"/>
                <a:gd name="T16" fmla="*/ 1 w 916"/>
                <a:gd name="T17" fmla="*/ 216 h 542"/>
                <a:gd name="T18" fmla="*/ 1 w 916"/>
                <a:gd name="T19" fmla="*/ 211 h 542"/>
                <a:gd name="T20" fmla="*/ 1 w 916"/>
                <a:gd name="T21" fmla="*/ 200 h 542"/>
                <a:gd name="T22" fmla="*/ 1 w 916"/>
                <a:gd name="T23" fmla="*/ 187 h 542"/>
                <a:gd name="T24" fmla="*/ 1 w 916"/>
                <a:gd name="T25" fmla="*/ 162 h 542"/>
                <a:gd name="T26" fmla="*/ 1 w 916"/>
                <a:gd name="T27" fmla="*/ 132 h 542"/>
                <a:gd name="T28" fmla="*/ 1 w 916"/>
                <a:gd name="T29" fmla="*/ 93 h 542"/>
                <a:gd name="T30" fmla="*/ 1 w 916"/>
                <a:gd name="T31" fmla="*/ 40 h 542"/>
                <a:gd name="T32" fmla="*/ 1 w 916"/>
                <a:gd name="T33" fmla="*/ 40 h 5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6"/>
                <a:gd name="T52" fmla="*/ 0 h 542"/>
                <a:gd name="T53" fmla="*/ 916 w 916"/>
                <a:gd name="T54" fmla="*/ 542 h 5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6" h="542">
                  <a:moveTo>
                    <a:pt x="916" y="98"/>
                  </a:moveTo>
                  <a:lnTo>
                    <a:pt x="224" y="0"/>
                  </a:lnTo>
                  <a:lnTo>
                    <a:pt x="142" y="123"/>
                  </a:lnTo>
                  <a:lnTo>
                    <a:pt x="81" y="258"/>
                  </a:lnTo>
                  <a:lnTo>
                    <a:pt x="20" y="394"/>
                  </a:lnTo>
                  <a:lnTo>
                    <a:pt x="0" y="529"/>
                  </a:lnTo>
                  <a:lnTo>
                    <a:pt x="20" y="542"/>
                  </a:lnTo>
                  <a:lnTo>
                    <a:pt x="102" y="529"/>
                  </a:lnTo>
                  <a:lnTo>
                    <a:pt x="204" y="505"/>
                  </a:lnTo>
                  <a:lnTo>
                    <a:pt x="326" y="468"/>
                  </a:lnTo>
                  <a:lnTo>
                    <a:pt x="448" y="406"/>
                  </a:lnTo>
                  <a:lnTo>
                    <a:pt x="611" y="332"/>
                  </a:lnTo>
                  <a:lnTo>
                    <a:pt x="753" y="234"/>
                  </a:lnTo>
                  <a:lnTo>
                    <a:pt x="916" y="98"/>
                  </a:lnTo>
                  <a:close/>
                </a:path>
              </a:pathLst>
            </a:custGeom>
            <a:solidFill>
              <a:srgbClr val="CB5E28"/>
            </a:solidFill>
            <a:ln w="9525">
              <a:noFill/>
              <a:round/>
              <a:headEnd/>
              <a:tailEnd/>
            </a:ln>
          </p:spPr>
          <p:txBody>
            <a:bodyPr/>
            <a:lstStyle/>
            <a:p>
              <a:endParaRPr lang="en-GB"/>
            </a:p>
          </p:txBody>
        </p:sp>
      </p:grpSp>
      <p:sp>
        <p:nvSpPr>
          <p:cNvPr id="2060" name="WordArt 10"/>
          <p:cNvSpPr>
            <a:spLocks noChangeArrowheads="1" noChangeShapeType="1" noTextEdit="1"/>
          </p:cNvSpPr>
          <p:nvPr/>
        </p:nvSpPr>
        <p:spPr bwMode="auto">
          <a:xfrm>
            <a:off x="6929438" y="4429125"/>
            <a:ext cx="1928812" cy="876300"/>
          </a:xfrm>
          <a:prstGeom prst="rect">
            <a:avLst/>
          </a:prstGeom>
        </p:spPr>
        <p:txBody>
          <a:bodyPr wrap="none" fromWordArt="1">
            <a:prstTxWarp prst="textPlain">
              <a:avLst>
                <a:gd name="adj" fmla="val 56306"/>
              </a:avLst>
            </a:prstTxWarp>
          </a:bodyPr>
          <a:lstStyle/>
          <a:p>
            <a:pPr algn="ctr"/>
            <a:r>
              <a:rPr lang="en-GB" sz="3600" kern="10">
                <a:ln w="9525">
                  <a:solidFill>
                    <a:srgbClr val="000000"/>
                  </a:solidFill>
                  <a:round/>
                  <a:headEnd/>
                  <a:tailEnd/>
                </a:ln>
                <a:solidFill>
                  <a:srgbClr val="FFFFFF"/>
                </a:solidFill>
                <a:latin typeface="Arial Black"/>
              </a:rPr>
              <a:t>outcome</a:t>
            </a:r>
          </a:p>
        </p:txBody>
      </p:sp>
      <p:sp>
        <p:nvSpPr>
          <p:cNvPr id="6" name="TextBox 5"/>
          <p:cNvSpPr txBox="1"/>
          <p:nvPr/>
        </p:nvSpPr>
        <p:spPr>
          <a:xfrm>
            <a:off x="4876800" y="5760628"/>
            <a:ext cx="3630283" cy="369332"/>
          </a:xfrm>
          <a:prstGeom prst="rect">
            <a:avLst/>
          </a:prstGeom>
          <a:noFill/>
        </p:spPr>
        <p:txBody>
          <a:bodyPr wrap="square" rtlCol="0">
            <a:spAutoFit/>
          </a:bodyPr>
          <a:lstStyle/>
          <a:p>
            <a:r>
              <a:rPr lang="en-US" dirty="0" smtClean="0"/>
              <a:t>Cook and Miller 2012 </a:t>
            </a:r>
            <a:endParaRPr lang="en-US" dirty="0"/>
          </a:p>
        </p:txBody>
      </p:sp>
      <p:sp>
        <p:nvSpPr>
          <p:cNvPr id="7" name="TextBox 6"/>
          <p:cNvSpPr txBox="1"/>
          <p:nvPr/>
        </p:nvSpPr>
        <p:spPr>
          <a:xfrm>
            <a:off x="474133" y="372533"/>
            <a:ext cx="8384117" cy="1631216"/>
          </a:xfrm>
          <a:prstGeom prst="rect">
            <a:avLst/>
          </a:prstGeom>
          <a:noFill/>
        </p:spPr>
        <p:txBody>
          <a:bodyPr wrap="square" rtlCol="0">
            <a:spAutoFit/>
          </a:bodyPr>
          <a:lstStyle/>
          <a:p>
            <a:r>
              <a:rPr lang="en-US" sz="2000" dirty="0" smtClean="0"/>
              <a:t>1) Talking about </a:t>
            </a:r>
          </a:p>
          <a:p>
            <a:r>
              <a:rPr lang="en-US" sz="2000" dirty="0" smtClean="0"/>
              <a:t>2) Recording </a:t>
            </a:r>
          </a:p>
          <a:p>
            <a:r>
              <a:rPr lang="en-US" sz="2000" dirty="0" smtClean="0"/>
              <a:t>3) Measuring </a:t>
            </a:r>
          </a:p>
          <a:p>
            <a:r>
              <a:rPr lang="en-US" sz="2000" dirty="0" smtClean="0"/>
              <a:t>4) Using information about </a:t>
            </a:r>
          </a:p>
          <a:p>
            <a:r>
              <a:rPr lang="en-US" sz="2000" dirty="0" smtClean="0"/>
              <a:t>PERSONAL OUTCOMES – 4 components? </a:t>
            </a:r>
            <a:endParaRPr lang="en-US" sz="2000" dirty="0"/>
          </a:p>
        </p:txBody>
      </p:sp>
    </p:spTree>
    <p:extLst>
      <p:ext uri="{BB962C8B-B14F-4D97-AF65-F5344CB8AC3E}">
        <p14:creationId xmlns:p14="http://schemas.microsoft.com/office/powerpoint/2010/main" val="7517607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8"/>
                                        </p:tgtEl>
                                        <p:attrNameLst>
                                          <p:attrName>style.visibility</p:attrName>
                                        </p:attrNameLst>
                                      </p:cBhvr>
                                      <p:to>
                                        <p:strVal val="visible"/>
                                      </p:to>
                                    </p:set>
                                    <p:anim calcmode="lin" valueType="num">
                                      <p:cBhvr additive="base">
                                        <p:cTn id="13" dur="500" fill="hold"/>
                                        <p:tgtEl>
                                          <p:spTgt spid="31758"/>
                                        </p:tgtEl>
                                        <p:attrNameLst>
                                          <p:attrName>ppt_x</p:attrName>
                                        </p:attrNameLst>
                                      </p:cBhvr>
                                      <p:tavLst>
                                        <p:tav tm="0">
                                          <p:val>
                                            <p:strVal val="0-#ppt_w/2"/>
                                          </p:val>
                                        </p:tav>
                                        <p:tav tm="100000">
                                          <p:val>
                                            <p:strVal val="#ppt_x"/>
                                          </p:val>
                                        </p:tav>
                                      </p:tavLst>
                                    </p:anim>
                                    <p:anim calcmode="lin" valueType="num">
                                      <p:cBhvr additive="base">
                                        <p:cTn id="14" dur="500" fill="hold"/>
                                        <p:tgtEl>
                                          <p:spTgt spid="317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9"/>
                                        </p:tgtEl>
                                        <p:attrNameLst>
                                          <p:attrName>style.visibility</p:attrName>
                                        </p:attrNameLst>
                                      </p:cBhvr>
                                      <p:to>
                                        <p:strVal val="visible"/>
                                      </p:to>
                                    </p:set>
                                    <p:anim calcmode="lin" valueType="num">
                                      <p:cBhvr additive="base">
                                        <p:cTn id="25" dur="500" fill="hold"/>
                                        <p:tgtEl>
                                          <p:spTgt spid="31759"/>
                                        </p:tgtEl>
                                        <p:attrNameLst>
                                          <p:attrName>ppt_x</p:attrName>
                                        </p:attrNameLst>
                                      </p:cBhvr>
                                      <p:tavLst>
                                        <p:tav tm="0">
                                          <p:val>
                                            <p:strVal val="0-#ppt_w/2"/>
                                          </p:val>
                                        </p:tav>
                                        <p:tav tm="100000">
                                          <p:val>
                                            <p:strVal val="#ppt_x"/>
                                          </p:val>
                                        </p:tav>
                                      </p:tavLst>
                                    </p:anim>
                                    <p:anim calcmode="lin" valueType="num">
                                      <p:cBhvr additive="base">
                                        <p:cTn id="26" dur="500" fill="hold"/>
                                        <p:tgtEl>
                                          <p:spTgt spid="317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60"/>
                                        </p:tgtEl>
                                        <p:attrNameLst>
                                          <p:attrName>style.visibility</p:attrName>
                                        </p:attrNameLst>
                                      </p:cBhvr>
                                      <p:to>
                                        <p:strVal val="visible"/>
                                      </p:to>
                                    </p:set>
                                    <p:anim calcmode="lin" valueType="num">
                                      <p:cBhvr additive="base">
                                        <p:cTn id="37" dur="500" fill="hold"/>
                                        <p:tgtEl>
                                          <p:spTgt spid="31760"/>
                                        </p:tgtEl>
                                        <p:attrNameLst>
                                          <p:attrName>ppt_x</p:attrName>
                                        </p:attrNameLst>
                                      </p:cBhvr>
                                      <p:tavLst>
                                        <p:tav tm="0">
                                          <p:val>
                                            <p:strVal val="0-#ppt_w/2"/>
                                          </p:val>
                                        </p:tav>
                                        <p:tav tm="100000">
                                          <p:val>
                                            <p:strVal val="#ppt_x"/>
                                          </p:val>
                                        </p:tav>
                                      </p:tavLst>
                                    </p:anim>
                                    <p:anim calcmode="lin" valueType="num">
                                      <p:cBhvr additive="base">
                                        <p:cTn id="38" dur="500" fill="hold"/>
                                        <p:tgtEl>
                                          <p:spTgt spid="317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59" grpId="0" animBg="1"/>
      <p:bldP spid="317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320675"/>
            <a:ext cx="7643813" cy="669925"/>
          </a:xfrm>
        </p:spPr>
        <p:txBody>
          <a:bodyPr>
            <a:noAutofit/>
          </a:bodyPr>
          <a:lstStyle/>
          <a:p>
            <a:pPr eaLnBrk="1" hangingPunct="1"/>
            <a:r>
              <a:rPr lang="en-GB" sz="3200" b="1" dirty="0" smtClean="0">
                <a:solidFill>
                  <a:srgbClr val="FF0000"/>
                </a:solidFill>
              </a:rPr>
              <a:t>Talking Points: outcomes defined by people using services </a:t>
            </a:r>
          </a:p>
        </p:txBody>
      </p:sp>
      <p:graphicFrame>
        <p:nvGraphicFramePr>
          <p:cNvPr id="23572" name="Group 20"/>
          <p:cNvGraphicFramePr>
            <a:graphicFrameLocks noGrp="1"/>
          </p:cNvGraphicFramePr>
          <p:nvPr>
            <p:extLst>
              <p:ext uri="{D42A27DB-BD31-4B8C-83A1-F6EECF244321}">
                <p14:modId xmlns:p14="http://schemas.microsoft.com/office/powerpoint/2010/main" val="2272458077"/>
              </p:ext>
            </p:extLst>
          </p:nvPr>
        </p:nvGraphicFramePr>
        <p:xfrm>
          <a:off x="203201" y="1324652"/>
          <a:ext cx="8762998" cy="4310303"/>
        </p:xfrm>
        <a:graphic>
          <a:graphicData uri="http://schemas.openxmlformats.org/drawingml/2006/table">
            <a:tbl>
              <a:tblPr/>
              <a:tblGrid>
                <a:gridCol w="2563505"/>
                <a:gridCol w="2746611"/>
                <a:gridCol w="3452882"/>
              </a:tblGrid>
              <a:tr h="4598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Process  </a:t>
                      </a:r>
                      <a:r>
                        <a:rPr kumimoji="0" lang="en-GB" sz="2800" b="0" i="0" u="none" strike="noStrike" cap="none" normalizeH="0" baseline="0" dirty="0" smtClean="0">
                          <a:ln>
                            <a:noFill/>
                          </a:ln>
                          <a:solidFill>
                            <a:schemeClr val="tx1"/>
                          </a:solidFill>
                          <a:effectLst/>
                          <a:latin typeface="Wingdings"/>
                          <a:ea typeface="Wingdings"/>
                          <a:cs typeface="Wingdings"/>
                          <a:sym typeface="Wingdings"/>
                        </a:rPr>
                        <a:t></a:t>
                      </a:r>
                      <a:endParaRPr kumimoji="0" lang="en-GB" sz="28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Change </a:t>
                      </a:r>
                      <a:r>
                        <a:rPr kumimoji="0" lang="en-GB" sz="2800" b="0" i="0" u="none" strike="noStrike" cap="none" normalizeH="0" baseline="0" dirty="0" smtClean="0">
                          <a:ln>
                            <a:noFill/>
                          </a:ln>
                          <a:solidFill>
                            <a:schemeClr val="tx1"/>
                          </a:solidFill>
                          <a:effectLst/>
                          <a:latin typeface="Wingdings"/>
                          <a:ea typeface="Wingdings"/>
                          <a:cs typeface="Wingdings"/>
                          <a:sym typeface="Wingdings"/>
                        </a:rPr>
                        <a:t></a:t>
                      </a:r>
                      <a:endParaRPr kumimoji="0" lang="en-GB" sz="28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Quality of life </a:t>
                      </a:r>
                      <a:r>
                        <a:rPr kumimoji="0" lang="en-GB" sz="2800" b="0" i="0" u="none" strike="noStrike" cap="none" normalizeH="0" baseline="0" dirty="0" smtClean="0">
                          <a:ln>
                            <a:noFill/>
                          </a:ln>
                          <a:solidFill>
                            <a:schemeClr val="tx1"/>
                          </a:solidFill>
                          <a:effectLst/>
                          <a:latin typeface="Wingdings"/>
                          <a:ea typeface="Wingdings"/>
                          <a:cs typeface="Wingdings"/>
                          <a:sym typeface="Wingdings"/>
                        </a:rPr>
                        <a:t></a:t>
                      </a:r>
                      <a:endParaRPr kumimoji="0" lang="en-GB" sz="2800" b="0" i="0" u="none" strike="noStrike" cap="none" normalizeH="0" baseline="0" dirty="0" smtClean="0">
                        <a:ln>
                          <a:noFill/>
                        </a:ln>
                        <a:solidFill>
                          <a:schemeClr val="tx1"/>
                        </a:solidFill>
                        <a:effectLst/>
                        <a:latin typeface="Tahom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21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Listened to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Having a say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Respected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Responded to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Able to rely on services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Improved confidence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Improved skills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Improved mobility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Reduced symptoms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Feeling safe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Having things to do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Seeing people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As well as can be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cs typeface="Times New Roman" pitchFamily="18" charset="0"/>
                        </a:rPr>
                        <a:t>Life as want (including where you live)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877733" y="6417733"/>
            <a:ext cx="4582699" cy="369332"/>
          </a:xfrm>
          <a:prstGeom prst="rect">
            <a:avLst/>
          </a:prstGeom>
          <a:noFill/>
        </p:spPr>
        <p:txBody>
          <a:bodyPr wrap="square" rtlCol="0">
            <a:spAutoFit/>
          </a:bodyPr>
          <a:lstStyle/>
          <a:p>
            <a:r>
              <a:rPr lang="en-US" dirty="0" smtClean="0"/>
              <a:t>Cook and Miller (2012) </a:t>
            </a:r>
            <a:endParaRPr lang="en-US" dirty="0"/>
          </a:p>
        </p:txBody>
      </p:sp>
    </p:spTree>
    <p:extLst>
      <p:ext uri="{BB962C8B-B14F-4D97-AF65-F5344CB8AC3E}">
        <p14:creationId xmlns:p14="http://schemas.microsoft.com/office/powerpoint/2010/main" val="57104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59000"/>
            <a:ext cx="9144000" cy="2535285"/>
          </a:xfrm>
          <a:prstGeom prst="rect">
            <a:avLst/>
          </a:prstGeom>
        </p:spPr>
      </p:pic>
      <p:sp>
        <p:nvSpPr>
          <p:cNvPr id="4" name="TextBox 3"/>
          <p:cNvSpPr txBox="1"/>
          <p:nvPr/>
        </p:nvSpPr>
        <p:spPr>
          <a:xfrm>
            <a:off x="575733" y="508000"/>
            <a:ext cx="7924800" cy="954107"/>
          </a:xfrm>
          <a:prstGeom prst="rect">
            <a:avLst/>
          </a:prstGeom>
          <a:noFill/>
        </p:spPr>
        <p:txBody>
          <a:bodyPr wrap="square" rtlCol="0">
            <a:spAutoFit/>
          </a:bodyPr>
          <a:lstStyle/>
          <a:p>
            <a:r>
              <a:rPr lang="en-US" sz="2800" dirty="0" smtClean="0"/>
              <a:t>A blueprint for a person </a:t>
            </a:r>
            <a:r>
              <a:rPr lang="en-US" sz="2800" dirty="0" err="1" smtClean="0"/>
              <a:t>centred</a:t>
            </a:r>
            <a:r>
              <a:rPr lang="en-US" sz="2800" dirty="0" smtClean="0"/>
              <a:t> system of assessment and support planning, </a:t>
            </a:r>
            <a:r>
              <a:rPr lang="en-US" sz="2400" dirty="0" smtClean="0"/>
              <a:t>Colin </a:t>
            </a:r>
            <a:r>
              <a:rPr lang="en-US" sz="2400" dirty="0" err="1" smtClean="0"/>
              <a:t>Slasberg</a:t>
            </a:r>
            <a:r>
              <a:rPr lang="en-US" sz="2400" dirty="0" smtClean="0"/>
              <a:t> </a:t>
            </a:r>
            <a:endParaRPr lang="en-US" sz="2400" dirty="0"/>
          </a:p>
        </p:txBody>
      </p:sp>
      <p:sp>
        <p:nvSpPr>
          <p:cNvPr id="5" name="TextBox 4"/>
          <p:cNvSpPr txBox="1"/>
          <p:nvPr/>
        </p:nvSpPr>
        <p:spPr>
          <a:xfrm>
            <a:off x="406400" y="4961467"/>
            <a:ext cx="8246533" cy="1200329"/>
          </a:xfrm>
          <a:prstGeom prst="rect">
            <a:avLst/>
          </a:prstGeom>
          <a:noFill/>
        </p:spPr>
        <p:txBody>
          <a:bodyPr wrap="square" rtlCol="0">
            <a:spAutoFit/>
          </a:bodyPr>
          <a:lstStyle/>
          <a:p>
            <a:r>
              <a:rPr lang="en-US" dirty="0" smtClean="0"/>
              <a:t>Core purpose: assessing for wellbeing rather than eligibility</a:t>
            </a:r>
          </a:p>
          <a:p>
            <a:r>
              <a:rPr lang="en-US" dirty="0" smtClean="0"/>
              <a:t>Four principles of person-</a:t>
            </a:r>
            <a:r>
              <a:rPr lang="en-US" dirty="0" err="1" smtClean="0"/>
              <a:t>centred</a:t>
            </a:r>
            <a:r>
              <a:rPr lang="en-US" dirty="0" smtClean="0"/>
              <a:t> assessment and support planning: </a:t>
            </a:r>
          </a:p>
          <a:p>
            <a:r>
              <a:rPr lang="en-US" dirty="0" smtClean="0"/>
              <a:t>Needs led        Self directed         Strengths based       Cost effective </a:t>
            </a:r>
          </a:p>
          <a:p>
            <a:endParaRPr lang="en-US" dirty="0"/>
          </a:p>
        </p:txBody>
      </p:sp>
    </p:spTree>
    <p:extLst>
      <p:ext uri="{BB962C8B-B14F-4D97-AF65-F5344CB8AC3E}">
        <p14:creationId xmlns:p14="http://schemas.microsoft.com/office/powerpoint/2010/main" val="102111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1" y="1600200"/>
            <a:ext cx="8619066" cy="4525963"/>
          </a:xfrm>
        </p:spPr>
        <p:txBody>
          <a:bodyPr>
            <a:normAutofit/>
          </a:bodyPr>
          <a:lstStyle/>
          <a:p>
            <a:r>
              <a:rPr lang="en-US" sz="2400" dirty="0" smtClean="0"/>
              <a:t>Being listened to makes a difference in itself</a:t>
            </a:r>
          </a:p>
          <a:p>
            <a:r>
              <a:rPr lang="en-US" sz="2400" dirty="0" smtClean="0"/>
              <a:t>Being responded to and involved in decision-making can restore confidence and trust and clarify thinking</a:t>
            </a:r>
          </a:p>
          <a:p>
            <a:r>
              <a:rPr lang="en-US" sz="2400" dirty="0" smtClean="0"/>
              <a:t>Good conversations can reduce anxiety and instill hope.  They also help people to identify their own solutions  </a:t>
            </a:r>
          </a:p>
          <a:p>
            <a:r>
              <a:rPr lang="en-US" sz="2400" dirty="0" smtClean="0"/>
              <a:t>Clarifying priorities through conversation means more effective resource use </a:t>
            </a:r>
          </a:p>
          <a:p>
            <a:pPr marL="0" indent="0">
              <a:buNone/>
            </a:pPr>
            <a:r>
              <a:rPr lang="en-US" sz="2600" dirty="0" smtClean="0"/>
              <a:t>(Miller and Barrie, 2016, Meaningful and Measurable) </a:t>
            </a:r>
          </a:p>
          <a:p>
            <a:pPr marL="0" indent="0">
              <a:buNone/>
            </a:pPr>
            <a:endParaRPr lang="en-US" sz="2600" dirty="0" smtClean="0"/>
          </a:p>
          <a:p>
            <a:pPr marL="0" indent="0">
              <a:buNone/>
            </a:pPr>
            <a:r>
              <a:rPr lang="en-US" sz="2400" dirty="0" smtClean="0"/>
              <a:t>?Needs </a:t>
            </a:r>
            <a:r>
              <a:rPr lang="en-US" sz="2400" dirty="0"/>
              <a:t>led        Self directed         Strengths based       Cost effective </a:t>
            </a:r>
          </a:p>
          <a:p>
            <a:pPr marL="0" indent="0">
              <a:buNone/>
            </a:pPr>
            <a:endParaRPr lang="en-US" sz="2600" dirty="0"/>
          </a:p>
        </p:txBody>
      </p:sp>
      <p:sp>
        <p:nvSpPr>
          <p:cNvPr id="3" name="Title 2"/>
          <p:cNvSpPr>
            <a:spLocks noGrp="1"/>
          </p:cNvSpPr>
          <p:nvPr>
            <p:ph type="title"/>
          </p:nvPr>
        </p:nvSpPr>
        <p:spPr/>
        <p:txBody>
          <a:bodyPr>
            <a:normAutofit/>
          </a:bodyPr>
          <a:lstStyle/>
          <a:p>
            <a:r>
              <a:rPr lang="en-US" sz="2800" b="1" dirty="0" smtClean="0">
                <a:solidFill>
                  <a:srgbClr val="FF0000"/>
                </a:solidFill>
              </a:rPr>
              <a:t>1. Conversations about personal outcomes </a:t>
            </a:r>
            <a:br>
              <a:rPr lang="en-US" sz="2800" b="1" dirty="0" smtClean="0">
                <a:solidFill>
                  <a:srgbClr val="FF0000"/>
                </a:solidFill>
              </a:rPr>
            </a:br>
            <a:r>
              <a:rPr lang="en-US" sz="2800" b="1" dirty="0" smtClean="0">
                <a:solidFill>
                  <a:srgbClr val="FF0000"/>
                </a:solidFill>
              </a:rPr>
              <a:t>What do we know about the benefits</a:t>
            </a:r>
            <a:endParaRPr lang="en-US" sz="2800" b="1" dirty="0">
              <a:solidFill>
                <a:srgbClr val="FF0000"/>
              </a:solidFill>
            </a:endParaRPr>
          </a:p>
        </p:txBody>
      </p:sp>
    </p:spTree>
    <p:extLst>
      <p:ext uri="{BB962C8B-B14F-4D97-AF65-F5344CB8AC3E}">
        <p14:creationId xmlns:p14="http://schemas.microsoft.com/office/powerpoint/2010/main" val="66779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43100" y="6867996"/>
            <a:ext cx="5716588" cy="365125"/>
          </a:xfrm>
        </p:spPr>
        <p:txBody>
          <a:bodyPr/>
          <a:lstStyle/>
          <a:p>
            <a:pPr>
              <a:defRPr/>
            </a:pPr>
            <a:r>
              <a:rPr lang="en-GB" dirty="0" smtClean="0"/>
              <a:t>Source Author:</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Oval 2"/>
          <p:cNvSpPr/>
          <p:nvPr/>
        </p:nvSpPr>
        <p:spPr>
          <a:xfrm>
            <a:off x="395536" y="1268760"/>
            <a:ext cx="2376264" cy="2376263"/>
          </a:xfrm>
          <a:prstGeom prst="ellipse">
            <a:avLst/>
          </a:prstGeom>
          <a:gradFill flip="none" rotWithShape="1">
            <a:gsLst>
              <a:gs pos="0">
                <a:srgbClr val="FFFF99">
                  <a:alpha val="40000"/>
                </a:srgbClr>
              </a:gs>
              <a:gs pos="40000">
                <a:srgbClr val="FFFF00">
                  <a:alpha val="11000"/>
                </a:srgbClr>
              </a:gs>
              <a:gs pos="100000">
                <a:srgbClr val="F7FFD1">
                  <a:alpha val="5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277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3" y="468351"/>
            <a:ext cx="8039257" cy="1280890"/>
          </a:xfrm>
        </p:spPr>
        <p:txBody>
          <a:bodyPr/>
          <a:lstStyle/>
          <a:p>
            <a:r>
              <a:rPr lang="en-GB" altLang="en-US" sz="2800" b="1" dirty="0">
                <a:solidFill>
                  <a:schemeClr val="bg2">
                    <a:lumMod val="25000"/>
                  </a:schemeClr>
                </a:solidFill>
              </a:rPr>
              <a:t>“Let’s Talk”</a:t>
            </a:r>
            <a:r>
              <a:rPr lang="en-GB" altLang="en-US" sz="2800" dirty="0">
                <a:solidFill>
                  <a:schemeClr val="bg2">
                    <a:lumMod val="25000"/>
                  </a:schemeClr>
                </a:solidFill>
              </a:rPr>
              <a:t>: Meeting Diverse Communication and Decision Making Support Needs:</a:t>
            </a:r>
            <a:endParaRPr lang="en-GB" sz="2000" dirty="0"/>
          </a:p>
        </p:txBody>
      </p:sp>
      <p:sp>
        <p:nvSpPr>
          <p:cNvPr id="4" name="Footer Placeholder 3"/>
          <p:cNvSpPr>
            <a:spLocks noGrp="1"/>
          </p:cNvSpPr>
          <p:nvPr>
            <p:ph type="ftr" sz="quarter" idx="11"/>
          </p:nvPr>
        </p:nvSpPr>
        <p:spPr>
          <a:xfrm>
            <a:off x="3427412" y="6592267"/>
            <a:ext cx="5716588" cy="365125"/>
          </a:xfrm>
        </p:spPr>
        <p:txBody>
          <a:bodyPr/>
          <a:lstStyle/>
          <a:p>
            <a:pPr algn="r">
              <a:defRPr/>
            </a:pPr>
            <a:r>
              <a:rPr lang="en-GB" dirty="0"/>
              <a:t>Source: Barrie, K. (2015)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4" y="-171400"/>
            <a:ext cx="9174374" cy="7128792"/>
          </a:xfrm>
          <a:prstGeom prst="rect">
            <a:avLst/>
          </a:prstGeom>
        </p:spPr>
      </p:pic>
    </p:spTree>
    <p:extLst>
      <p:ext uri="{BB962C8B-B14F-4D97-AF65-F5344CB8AC3E}">
        <p14:creationId xmlns:p14="http://schemas.microsoft.com/office/powerpoint/2010/main" val="394608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62385" y="554260"/>
            <a:ext cx="8803294" cy="1280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FF0000"/>
                </a:solidFill>
              </a:rPr>
              <a:t>“Let’s Talk”: </a:t>
            </a:r>
            <a:r>
              <a:rPr lang="en-US" sz="3200" dirty="0">
                <a:solidFill>
                  <a:srgbClr val="FF0000"/>
                </a:solidFill>
              </a:rPr>
              <a:t>A different kind of conversation </a:t>
            </a:r>
          </a:p>
        </p:txBody>
      </p:sp>
      <p:sp>
        <p:nvSpPr>
          <p:cNvPr id="6" name="Content Placeholder 2"/>
          <p:cNvSpPr txBox="1">
            <a:spLocks/>
          </p:cNvSpPr>
          <p:nvPr/>
        </p:nvSpPr>
        <p:spPr bwMode="auto">
          <a:xfrm>
            <a:off x="922011" y="1844824"/>
            <a:ext cx="7610429" cy="3777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panose="05040102010807070707" pitchFamily="18" charset="2"/>
              <a:buNone/>
            </a:pPr>
            <a:r>
              <a:rPr lang="en-US" sz="2000" dirty="0"/>
              <a:t>	“We have one woman who was a professional dancer.  She has Parkinson’s…. You don’t want to put people into equipment if they can walk.  You want to maintain their mobility.  So that’s what we do.  We move as if we are dancing with her.  We walk alongside her and she charges ahead. </a:t>
            </a:r>
            <a:r>
              <a:rPr lang="en-US" sz="2000" dirty="0" smtClean="0"/>
              <a:t>And </a:t>
            </a:r>
            <a:r>
              <a:rPr lang="en-US" sz="2000" dirty="0"/>
              <a:t>that’s something that people don’t know that she does and I’m thinking I should go back and say can we get that written down somewhere so people know that’s a good way to work with her</a:t>
            </a:r>
            <a:r>
              <a:rPr lang="en-US" sz="2000" dirty="0" smtClean="0"/>
              <a:t>” (session 2 – ER)</a:t>
            </a:r>
            <a:endParaRPr lang="en-US" sz="2000" dirty="0"/>
          </a:p>
          <a:p>
            <a:pPr marL="457200" lvl="1" indent="0">
              <a:buFont typeface="Wingdings 3" panose="05040102010807070707" pitchFamily="18" charset="2"/>
              <a:buNone/>
            </a:pPr>
            <a:endParaRPr lang="en-US" dirty="0"/>
          </a:p>
          <a:p>
            <a:pPr marL="457200" lvl="1" indent="0">
              <a:buFont typeface="Wingdings 3" panose="05040102010807070707" pitchFamily="18" charset="2"/>
              <a:buNone/>
            </a:pPr>
            <a:endParaRPr lang="en-US" dirty="0"/>
          </a:p>
          <a:p>
            <a:pPr marL="457200" lvl="1" indent="0" algn="r">
              <a:buFont typeface="Wingdings 3" panose="05040102010807070707" pitchFamily="18" charset="2"/>
              <a:buNone/>
            </a:pPr>
            <a:r>
              <a:rPr lang="en-US" sz="1200" dirty="0" smtClean="0"/>
              <a:t>Drawing on examples from the doctoral thesis: </a:t>
            </a:r>
            <a:r>
              <a:rPr lang="en-US" sz="1200" i="1" dirty="0" smtClean="0"/>
              <a:t>Developing the Conceptual Underpinnings of Relationship Centred Palliative </a:t>
            </a:r>
            <a:r>
              <a:rPr lang="en-US" sz="1200" i="1" dirty="0"/>
              <a:t>D</a:t>
            </a:r>
            <a:r>
              <a:rPr lang="en-US" sz="1200" i="1" dirty="0" smtClean="0"/>
              <a:t>ementia Care</a:t>
            </a:r>
            <a:r>
              <a:rPr lang="en-US" sz="1200" dirty="0" smtClean="0"/>
              <a:t>, Dr. Julie Watson, 2015</a:t>
            </a:r>
            <a:endParaRPr lang="en-US" sz="1200" dirty="0"/>
          </a:p>
          <a:p>
            <a:pPr marL="457200" lvl="1" indent="0">
              <a:buFont typeface="Wingdings 3" panose="05040102010807070707" pitchFamily="18" charset="2"/>
              <a:buNone/>
            </a:pPr>
            <a:r>
              <a:rPr lang="en-US" dirty="0"/>
              <a:t> </a:t>
            </a:r>
          </a:p>
          <a:p>
            <a:pPr marL="457200" lvl="1" indent="0">
              <a:buFont typeface="Wingdings 3" panose="05040102010807070707" pitchFamily="18" charset="2"/>
              <a:buNone/>
            </a:pPr>
            <a:r>
              <a:rPr lang="en-US" dirty="0"/>
              <a:t> </a:t>
            </a:r>
          </a:p>
        </p:txBody>
      </p:sp>
    </p:spTree>
    <p:extLst>
      <p:ext uri="{BB962C8B-B14F-4D97-AF65-F5344CB8AC3E}">
        <p14:creationId xmlns:p14="http://schemas.microsoft.com/office/powerpoint/2010/main" val="130614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9987" y="1484784"/>
            <a:ext cx="6049963" cy="5057775"/>
          </a:xfrm>
        </p:spPr>
        <p:txBody>
          <a:bodyPr>
            <a:normAutofit fontScale="62500" lnSpcReduction="20000"/>
          </a:bodyPr>
          <a:lstStyle/>
          <a:p>
            <a:pPr eaLnBrk="1" hangingPunct="1">
              <a:defRPr/>
            </a:pPr>
            <a:r>
              <a:rPr lang="en-US" sz="3300" dirty="0"/>
              <a:t>Outcomes Vs Outputs: Clear distinction between what matters to and difference for the person Vs ‘tasks’</a:t>
            </a:r>
          </a:p>
          <a:p>
            <a:pPr eaLnBrk="1" hangingPunct="1">
              <a:defRPr/>
            </a:pPr>
            <a:r>
              <a:rPr lang="en-US" sz="3300" dirty="0"/>
              <a:t>It’s about </a:t>
            </a:r>
            <a:r>
              <a:rPr lang="en-US" sz="3300" b="1" dirty="0"/>
              <a:t>all of us</a:t>
            </a:r>
            <a:r>
              <a:rPr lang="en-US" sz="3300" dirty="0"/>
              <a:t>:</a:t>
            </a:r>
          </a:p>
          <a:p>
            <a:pPr marL="0" indent="0" eaLnBrk="1" hangingPunct="1">
              <a:buFont typeface="Wingdings 3" panose="05040102010807070707" pitchFamily="18" charset="2"/>
              <a:buNone/>
              <a:defRPr/>
            </a:pPr>
            <a:r>
              <a:rPr lang="en-US" sz="3300" dirty="0"/>
              <a:t>	is the person contributing to outcomes?</a:t>
            </a:r>
          </a:p>
          <a:p>
            <a:pPr marL="0" indent="0" eaLnBrk="1" hangingPunct="1">
              <a:buFont typeface="Wingdings 3" panose="05040102010807070707" pitchFamily="18" charset="2"/>
              <a:buNone/>
              <a:defRPr/>
            </a:pPr>
            <a:r>
              <a:rPr lang="en-US" sz="3300" dirty="0"/>
              <a:t>	is the family role identified?</a:t>
            </a:r>
          </a:p>
          <a:p>
            <a:pPr marL="442913" indent="-442913" eaLnBrk="1" hangingPunct="1">
              <a:buFont typeface="Wingdings 3" panose="05040102010807070707" pitchFamily="18" charset="2"/>
              <a:buNone/>
              <a:defRPr/>
            </a:pPr>
            <a:r>
              <a:rPr lang="en-US" sz="3300" dirty="0"/>
              <a:t>	are other resources </a:t>
            </a:r>
            <a:r>
              <a:rPr lang="en-US" sz="3300" dirty="0" smtClean="0"/>
              <a:t>identified alongside care home staff ? </a:t>
            </a:r>
            <a:endParaRPr lang="en-US" sz="3300" dirty="0"/>
          </a:p>
          <a:p>
            <a:pPr eaLnBrk="1" hangingPunct="1">
              <a:defRPr/>
            </a:pPr>
            <a:r>
              <a:rPr lang="en-US" sz="3300" dirty="0"/>
              <a:t>Strengths and capacities of the person, not just deficits </a:t>
            </a:r>
          </a:p>
          <a:p>
            <a:pPr eaLnBrk="1" hangingPunct="1">
              <a:defRPr/>
            </a:pPr>
            <a:r>
              <a:rPr lang="en-US" sz="3300" dirty="0"/>
              <a:t>A story the person would recognise (uses their own ‘language’)</a:t>
            </a:r>
          </a:p>
          <a:p>
            <a:pPr eaLnBrk="1" hangingPunct="1">
              <a:defRPr/>
            </a:pPr>
            <a:r>
              <a:rPr lang="en-US" sz="3300" dirty="0"/>
              <a:t>Gets beyond the high level or general to the personal</a:t>
            </a:r>
          </a:p>
          <a:p>
            <a:pPr eaLnBrk="1" hangingPunct="1">
              <a:defRPr/>
            </a:pPr>
            <a:r>
              <a:rPr lang="en-US" sz="3300" dirty="0"/>
              <a:t>Future action oriented </a:t>
            </a:r>
            <a:r>
              <a:rPr lang="en-US" sz="3300" dirty="0" smtClean="0"/>
              <a:t>(usually) - </a:t>
            </a:r>
            <a:r>
              <a:rPr lang="en-US" sz="3300" dirty="0"/>
              <a:t>specifies what is to happen to achieve outcomes, by whom and </a:t>
            </a:r>
            <a:r>
              <a:rPr lang="en-US" sz="3300" dirty="0" smtClean="0"/>
              <a:t>when </a:t>
            </a:r>
            <a:endParaRPr lang="en-US" sz="3300" dirty="0"/>
          </a:p>
          <a:p>
            <a:pPr eaLnBrk="1" hangingPunct="1">
              <a:defRPr/>
            </a:pPr>
            <a:endParaRPr lang="en-US" dirty="0"/>
          </a:p>
          <a:p>
            <a:pPr eaLnBrk="1" hangingPunct="1">
              <a:defRPr/>
            </a:pPr>
            <a:endParaRPr lang="en-US" dirty="0"/>
          </a:p>
          <a:p>
            <a:pPr eaLnBrk="1" hangingPunct="1">
              <a:defRPr/>
            </a:pPr>
            <a:endParaRPr lang="en-US" dirty="0"/>
          </a:p>
        </p:txBody>
      </p:sp>
      <p:sp>
        <p:nvSpPr>
          <p:cNvPr id="37891" name="Rectangle 2"/>
          <p:cNvSpPr>
            <a:spLocks noGrp="1" noChangeArrowheads="1"/>
          </p:cNvSpPr>
          <p:nvPr>
            <p:ph type="title" idx="4294967295"/>
          </p:nvPr>
        </p:nvSpPr>
        <p:spPr>
          <a:xfrm>
            <a:off x="628913" y="344116"/>
            <a:ext cx="8229600" cy="1143000"/>
          </a:xfrm>
        </p:spPr>
        <p:txBody>
          <a:bodyPr/>
          <a:lstStyle/>
          <a:p>
            <a:pPr algn="ctr" eaLnBrk="1" hangingPunct="1">
              <a:defRPr/>
            </a:pPr>
            <a:r>
              <a:rPr lang="en-GB" altLang="en-US" sz="2400" b="1" dirty="0" smtClean="0">
                <a:solidFill>
                  <a:srgbClr val="FF0000"/>
                </a:solidFill>
              </a:rPr>
              <a:t>2. Recording </a:t>
            </a:r>
            <a:r>
              <a:rPr lang="en-GB" altLang="en-US" sz="2400" b="1" dirty="0">
                <a:solidFill>
                  <a:srgbClr val="FF0000"/>
                </a:solidFill>
              </a:rPr>
              <a:t>Personal Outcomes ~ What to Look for</a:t>
            </a:r>
          </a:p>
        </p:txBody>
      </p:sp>
      <p:pic>
        <p:nvPicPr>
          <p:cNvPr id="378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2269718" cy="23762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a:xfrm>
            <a:off x="3427412" y="6464771"/>
            <a:ext cx="5716588" cy="365125"/>
          </a:xfrm>
        </p:spPr>
        <p:txBody>
          <a:bodyPr/>
          <a:lstStyle/>
          <a:p>
            <a:pPr algn="r">
              <a:defRPr/>
            </a:pPr>
            <a:r>
              <a:rPr lang="en-GB" dirty="0" smtClean="0"/>
              <a:t>Adapted for care home setting from  </a:t>
            </a:r>
            <a:r>
              <a:rPr lang="en-GB" dirty="0"/>
              <a:t>Meaningful &amp; Measurable Project: Presentation at Data Retreat 2</a:t>
            </a:r>
          </a:p>
        </p:txBody>
      </p:sp>
    </p:spTree>
    <p:extLst>
      <p:ext uri="{BB962C8B-B14F-4D97-AF65-F5344CB8AC3E}">
        <p14:creationId xmlns:p14="http://schemas.microsoft.com/office/powerpoint/2010/main" val="2956303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TotalTime>
  <Words>2025</Words>
  <Application>Microsoft Office PowerPoint</Application>
  <PresentationFormat>On-screen Show (4:3)</PresentationFormat>
  <Paragraphs>140</Paragraphs>
  <Slides>19</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MS PGothic</vt:lpstr>
      <vt:lpstr>Arial</vt:lpstr>
      <vt:lpstr>Arial Black</vt:lpstr>
      <vt:lpstr>Calibri</vt:lpstr>
      <vt:lpstr>Tahoma</vt:lpstr>
      <vt:lpstr>Times New Roman</vt:lpstr>
      <vt:lpstr>Wingdings</vt:lpstr>
      <vt:lpstr>Wingdings 2</vt:lpstr>
      <vt:lpstr>Wingdings 3</vt:lpstr>
      <vt:lpstr>Office Theme</vt:lpstr>
      <vt:lpstr>Clip</vt:lpstr>
      <vt:lpstr>Meaningful and measurable personal outcomes : SWS SDS Group 7.9.17</vt:lpstr>
      <vt:lpstr>PowerPoint Presentation</vt:lpstr>
      <vt:lpstr>Talking Points: outcomes defined by people using services </vt:lpstr>
      <vt:lpstr>PowerPoint Presentation</vt:lpstr>
      <vt:lpstr>1. Conversations about personal outcomes  What do we know about the benefits</vt:lpstr>
      <vt:lpstr>PowerPoint Presentation</vt:lpstr>
      <vt:lpstr>“Let’s Talk”: Meeting Diverse Communication and Decision Making Support Needs:</vt:lpstr>
      <vt:lpstr>PowerPoint Presentation</vt:lpstr>
      <vt:lpstr>2. Recording Personal Outcomes ~ What to Look for</vt:lpstr>
      <vt:lpstr>Writing outcomes: It doesn’t need to be complicated </vt:lpstr>
      <vt:lpstr>Recording outcomes</vt:lpstr>
      <vt:lpstr>Recording outcomes </vt:lpstr>
      <vt:lpstr>Recording outcomes </vt:lpstr>
      <vt:lpstr>3. Measuring outcomes:  risks from numbers on their own </vt:lpstr>
      <vt:lpstr>Measuring outcomes: risks of numbers alone</vt:lpstr>
      <vt:lpstr>Measuring outcomes – conversations throughout the organisation </vt:lpstr>
      <vt:lpstr>4. Using information about personal outcomes </vt:lpstr>
      <vt:lpstr>Personal Outcomes Network </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and measurable outcomes: supporting good conversations in practice</dc:title>
  <dc:creator>Emma Miller</dc:creator>
  <cp:lastModifiedBy>Alison Morrison</cp:lastModifiedBy>
  <cp:revision>18</cp:revision>
  <dcterms:created xsi:type="dcterms:W3CDTF">2017-06-19T20:30:03Z</dcterms:created>
  <dcterms:modified xsi:type="dcterms:W3CDTF">2017-09-22T08:44:55Z</dcterms:modified>
</cp:coreProperties>
</file>